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8" r:id="rId2"/>
    <p:sldId id="256" r:id="rId3"/>
    <p:sldId id="259" r:id="rId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1pPr>
    <a:lvl2pPr marL="0" marR="0" indent="2286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2pPr>
    <a:lvl3pPr marL="0" marR="0" indent="4572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3pPr>
    <a:lvl4pPr marL="0" marR="0" indent="6858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4pPr>
    <a:lvl5pPr marL="0" marR="0" indent="9144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5pPr>
    <a:lvl6pPr marL="0" marR="0" indent="11430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6pPr>
    <a:lvl7pPr marL="0" marR="0" indent="13716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7pPr>
    <a:lvl8pPr marL="0" marR="0" indent="16002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8pPr>
    <a:lvl9pPr marL="0" marR="0" indent="182880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9pPr>
  </p:defaultTextStyle>
  <p:extLst>
    <p:ext uri="{EFAFB233-063F-42B5-8137-9DF3F51BA10A}">
      <p15:sldGuideLst xmlns:p15="http://schemas.microsoft.com/office/powerpoint/2012/main">
        <p15:guide id="1" orient="horz" pos="1326" userDrawn="1">
          <p15:clr>
            <a:srgbClr val="A4A3A4"/>
          </p15:clr>
        </p15:guide>
        <p15:guide id="2" pos="11354" userDrawn="1">
          <p15:clr>
            <a:srgbClr val="A4A3A4"/>
          </p15:clr>
        </p15:guide>
        <p15:guide id="3" pos="14575" userDrawn="1">
          <p15:clr>
            <a:srgbClr val="A4A3A4"/>
          </p15:clr>
        </p15:guide>
        <p15:guide id="4" orient="horz" pos="62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E86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798" y="96"/>
      </p:cViewPr>
      <p:guideLst>
        <p:guide orient="horz" pos="1326"/>
        <p:guide pos="11354"/>
        <p:guide pos="14575"/>
        <p:guide orient="horz" pos="62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4" name="Shape 374"/>
          <p:cNvSpPr>
            <a:spLocks noGrp="1" noRot="1" noChangeAspect="1"/>
          </p:cNvSpPr>
          <p:nvPr>
            <p:ph type="sldImg"/>
          </p:nvPr>
        </p:nvSpPr>
        <p:spPr>
          <a:xfrm>
            <a:off x="1143000" y="685800"/>
            <a:ext cx="4572000" cy="3429000"/>
          </a:xfrm>
          <a:prstGeom prst="rect">
            <a:avLst/>
          </a:prstGeom>
        </p:spPr>
        <p:txBody>
          <a:bodyPr/>
          <a:lstStyle/>
          <a:p>
            <a:endParaRPr/>
          </a:p>
        </p:txBody>
      </p:sp>
      <p:sp>
        <p:nvSpPr>
          <p:cNvPr id="375" name="Shape 37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ヒラギノ角ゴ ProN W3"/>
      </a:defRPr>
    </a:lvl1pPr>
    <a:lvl2pPr indent="228600" defTabSz="457200" latinLnBrk="0">
      <a:lnSpc>
        <a:spcPct val="117999"/>
      </a:lnSpc>
      <a:defRPr sz="2200">
        <a:latin typeface="+mn-lt"/>
        <a:ea typeface="+mn-ea"/>
        <a:cs typeface="+mn-cs"/>
        <a:sym typeface="ヒラギノ角ゴ ProN W3"/>
      </a:defRPr>
    </a:lvl2pPr>
    <a:lvl3pPr indent="457200" defTabSz="457200" latinLnBrk="0">
      <a:lnSpc>
        <a:spcPct val="117999"/>
      </a:lnSpc>
      <a:defRPr sz="2200">
        <a:latin typeface="+mn-lt"/>
        <a:ea typeface="+mn-ea"/>
        <a:cs typeface="+mn-cs"/>
        <a:sym typeface="ヒラギノ角ゴ ProN W3"/>
      </a:defRPr>
    </a:lvl3pPr>
    <a:lvl4pPr indent="685800" defTabSz="457200" latinLnBrk="0">
      <a:lnSpc>
        <a:spcPct val="117999"/>
      </a:lnSpc>
      <a:defRPr sz="2200">
        <a:latin typeface="+mn-lt"/>
        <a:ea typeface="+mn-ea"/>
        <a:cs typeface="+mn-cs"/>
        <a:sym typeface="ヒラギノ角ゴ ProN W3"/>
      </a:defRPr>
    </a:lvl4pPr>
    <a:lvl5pPr indent="914400" defTabSz="457200" latinLnBrk="0">
      <a:lnSpc>
        <a:spcPct val="117999"/>
      </a:lnSpc>
      <a:defRPr sz="2200">
        <a:latin typeface="+mn-lt"/>
        <a:ea typeface="+mn-ea"/>
        <a:cs typeface="+mn-cs"/>
        <a:sym typeface="ヒラギノ角ゴ ProN W3"/>
      </a:defRPr>
    </a:lvl5pPr>
    <a:lvl6pPr indent="1143000" defTabSz="457200" latinLnBrk="0">
      <a:lnSpc>
        <a:spcPct val="117999"/>
      </a:lnSpc>
      <a:defRPr sz="2200">
        <a:latin typeface="+mn-lt"/>
        <a:ea typeface="+mn-ea"/>
        <a:cs typeface="+mn-cs"/>
        <a:sym typeface="ヒラギノ角ゴ ProN W3"/>
      </a:defRPr>
    </a:lvl6pPr>
    <a:lvl7pPr indent="1371600" defTabSz="457200" latinLnBrk="0">
      <a:lnSpc>
        <a:spcPct val="117999"/>
      </a:lnSpc>
      <a:defRPr sz="2200">
        <a:latin typeface="+mn-lt"/>
        <a:ea typeface="+mn-ea"/>
        <a:cs typeface="+mn-cs"/>
        <a:sym typeface="ヒラギノ角ゴ ProN W3"/>
      </a:defRPr>
    </a:lvl7pPr>
    <a:lvl8pPr indent="1600200" defTabSz="457200" latinLnBrk="0">
      <a:lnSpc>
        <a:spcPct val="117999"/>
      </a:lnSpc>
      <a:defRPr sz="2200">
        <a:latin typeface="+mn-lt"/>
        <a:ea typeface="+mn-ea"/>
        <a:cs typeface="+mn-cs"/>
        <a:sym typeface="ヒラギノ角ゴ ProN W3"/>
      </a:defRPr>
    </a:lvl8pPr>
    <a:lvl9pPr indent="1828800" defTabSz="457200" latinLnBrk="0">
      <a:lnSpc>
        <a:spcPct val="117999"/>
      </a:lnSpc>
      <a:defRPr sz="2200">
        <a:latin typeface="+mn-lt"/>
        <a:ea typeface="+mn-ea"/>
        <a:cs typeface="+mn-cs"/>
        <a:sym typeface="ヒラギノ角ゴ ProN W3"/>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amp;サブタイトル">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1778000" y="2298700"/>
            <a:ext cx="20828000" cy="4648200"/>
          </a:xfrm>
          <a:prstGeom prst="rect">
            <a:avLst/>
          </a:prstGeom>
        </p:spPr>
        <p:txBody>
          <a:bodyPr anchor="b"/>
          <a:lstStyle/>
          <a:p>
            <a:r>
              <a:t>タイトルテキスト</a:t>
            </a:r>
          </a:p>
        </p:txBody>
      </p:sp>
      <p:sp>
        <p:nvSpPr>
          <p:cNvPr id="12" name="本文レベル1…"/>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2387600" y="8953500"/>
            <a:ext cx="19621500" cy="584200"/>
          </a:xfrm>
          <a:prstGeom prst="rect">
            <a:avLst/>
          </a:prstGeom>
        </p:spPr>
        <p:txBody>
          <a:bodyPr anchor="t">
            <a:spAutoFit/>
          </a:bodyPr>
          <a:lstStyle>
            <a:lvl1pPr marL="0" indent="0" algn="ctr">
              <a:spcBef>
                <a:spcPts val="0"/>
              </a:spcBef>
              <a:buSzTx/>
              <a:buNone/>
              <a:defRPr sz="3200"/>
            </a:lvl1pPr>
          </a:lstStyle>
          <a:p>
            <a:r>
              <a:t>–Johnny Appleseed</a:t>
            </a:r>
          </a:p>
        </p:txBody>
      </p:sp>
      <p:sp>
        <p:nvSpPr>
          <p:cNvPr id="94" name="“ここに引用を入力してください。”"/>
          <p:cNvSpPr txBox="1">
            <a:spLocks noGrp="1"/>
          </p:cNvSpPr>
          <p:nvPr>
            <p:ph type="body" sz="quarter" idx="22"/>
          </p:nvPr>
        </p:nvSpPr>
        <p:spPr>
          <a:xfrm>
            <a:off x="2387600" y="6076950"/>
            <a:ext cx="19621500" cy="825500"/>
          </a:xfrm>
          <a:prstGeom prst="rect">
            <a:avLst/>
          </a:prstGeom>
        </p:spPr>
        <p:txBody>
          <a:bodyPr>
            <a:spAutoFit/>
          </a:bodyPr>
          <a:lstStyle>
            <a:lvl1pPr marL="0" indent="0" algn="ctr">
              <a:spcBef>
                <a:spcPts val="0"/>
              </a:spcBef>
              <a:buSzTx/>
              <a:buNone/>
              <a:defRPr sz="4800"/>
            </a:lvl1pPr>
          </a:lstStyle>
          <a:p>
            <a:r>
              <a:t>“ここに引用を入力してください。”</a:t>
            </a:r>
          </a:p>
        </p:txBody>
      </p:sp>
      <p:sp>
        <p:nvSpPr>
          <p:cNvPr id="9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02" name="イメージ"/>
          <p:cNvSpPr>
            <a:spLocks noGrp="1"/>
          </p:cNvSpPr>
          <p:nvPr>
            <p:ph type="pic" idx="21"/>
          </p:nvPr>
        </p:nvSpPr>
        <p:spPr>
          <a:xfrm>
            <a:off x="0" y="0"/>
            <a:ext cx="24384000" cy="16264467"/>
          </a:xfrm>
          <a:prstGeom prst="rect">
            <a:avLst/>
          </a:prstGeom>
        </p:spPr>
        <p:txBody>
          <a:bodyPr lIns="91439" tIns="45719" rIns="91439" bIns="45719" anchor="t">
            <a:noAutofit/>
          </a:bodyPr>
          <a:lstStyle/>
          <a:p>
            <a:endParaRP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 タイトル スライド コピー 1">
    <p:spTree>
      <p:nvGrpSpPr>
        <p:cNvPr id="1" name=""/>
        <p:cNvGrpSpPr/>
        <p:nvPr/>
      </p:nvGrpSpPr>
      <p:grpSpPr>
        <a:xfrm>
          <a:off x="0" y="0"/>
          <a:ext cx="0" cy="0"/>
          <a:chOff x="0" y="0"/>
          <a:chExt cx="0" cy="0"/>
        </a:xfrm>
      </p:grpSpPr>
      <p:pic>
        <p:nvPicPr>
          <p:cNvPr id="117" name="MFCロゴ横.png" descr="MFCロゴ横.png"/>
          <p:cNvPicPr>
            <a:picLocks noChangeAspect="1"/>
          </p:cNvPicPr>
          <p:nvPr/>
        </p:nvPicPr>
        <p:blipFill>
          <a:blip r:embed="rId2"/>
          <a:stretch>
            <a:fillRect/>
          </a:stretch>
        </p:blipFill>
        <p:spPr>
          <a:xfrm>
            <a:off x="20190593" y="179585"/>
            <a:ext cx="3932661" cy="1408529"/>
          </a:xfrm>
          <a:prstGeom prst="rect">
            <a:avLst/>
          </a:prstGeom>
          <a:ln w="12700">
            <a:miter lim="400000"/>
          </a:ln>
        </p:spPr>
      </p:pic>
      <p:sp>
        <p:nvSpPr>
          <p:cNvPr id="118" name="スライド番号"/>
          <p:cNvSpPr txBox="1">
            <a:spLocks noGrp="1"/>
          </p:cNvSpPr>
          <p:nvPr>
            <p:ph type="sldNum" sz="quarter" idx="2"/>
          </p:nvPr>
        </p:nvSpPr>
        <p:spPr>
          <a:xfrm>
            <a:off x="20070019" y="13037368"/>
            <a:ext cx="351583" cy="348805"/>
          </a:xfrm>
          <a:prstGeom prst="rect">
            <a:avLst/>
          </a:prstGeom>
          <a:ln w="3175">
            <a:round/>
          </a:ln>
        </p:spPr>
        <p:txBody>
          <a:bodyPr lIns="53578" tIns="53578" rIns="53578" bIns="53578" anchor="ctr">
            <a:normAutofit/>
          </a:bodyPr>
          <a:lstStyle>
            <a:lvl1pPr algn="r" defTabSz="1295400">
              <a:defRPr sz="1800">
                <a:solidFill>
                  <a:srgbClr val="9A9A9A"/>
                </a:solidFill>
                <a:uFill>
                  <a:solidFill>
                    <a:srgbClr val="9A9A9A"/>
                  </a:solidFill>
                </a:u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白紙">
    <p:spTree>
      <p:nvGrpSpPr>
        <p:cNvPr id="1" name=""/>
        <p:cNvGrpSpPr/>
        <p:nvPr/>
      </p:nvGrpSpPr>
      <p:grpSpPr>
        <a:xfrm>
          <a:off x="0" y="0"/>
          <a:ext cx="0" cy="0"/>
          <a:chOff x="0" y="0"/>
          <a:chExt cx="0" cy="0"/>
        </a:xfrm>
      </p:grpSpPr>
      <p:pic>
        <p:nvPicPr>
          <p:cNvPr id="125" name="街角キャリアラボlogo透過.png" descr="街角キャリアラボlogo透過.png"/>
          <p:cNvPicPr>
            <a:picLocks noChangeAspect="1"/>
          </p:cNvPicPr>
          <p:nvPr/>
        </p:nvPicPr>
        <p:blipFill>
          <a:blip r:embed="rId2"/>
          <a:stretch>
            <a:fillRect/>
          </a:stretch>
        </p:blipFill>
        <p:spPr>
          <a:xfrm>
            <a:off x="16728845" y="364926"/>
            <a:ext cx="7439552" cy="1077186"/>
          </a:xfrm>
          <a:prstGeom prst="rect">
            <a:avLst/>
          </a:prstGeom>
          <a:ln w="12700">
            <a:miter lim="400000"/>
          </a:ln>
        </p:spPr>
      </p:pic>
      <p:sp>
        <p:nvSpPr>
          <p:cNvPr id="126" name="© 2020 Strobolights All rights reserved."/>
          <p:cNvSpPr txBox="1"/>
          <p:nvPr/>
        </p:nvSpPr>
        <p:spPr>
          <a:xfrm>
            <a:off x="9634378" y="13218635"/>
            <a:ext cx="5115244" cy="4613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500">
                <a:latin typeface="Helvetica Neue UltraLight"/>
                <a:ea typeface="Helvetica Neue UltraLight"/>
                <a:cs typeface="Helvetica Neue UltraLight"/>
                <a:sym typeface="Helvetica Neue UltraLight"/>
              </a:defRPr>
            </a:lvl1pPr>
          </a:lstStyle>
          <a:p>
            <a:r>
              <a:t>© 2020 Strobolights All rights reserved.</a:t>
            </a:r>
          </a:p>
        </p:txBody>
      </p:sp>
      <p:sp>
        <p:nvSpPr>
          <p:cNvPr id="127" name="スライド番号"/>
          <p:cNvSpPr txBox="1">
            <a:spLocks noGrp="1"/>
          </p:cNvSpPr>
          <p:nvPr>
            <p:ph type="sldNum" sz="quarter" idx="2"/>
          </p:nvPr>
        </p:nvSpPr>
        <p:spPr>
          <a:xfrm>
            <a:off x="19932977" y="12821285"/>
            <a:ext cx="488624" cy="513081"/>
          </a:xfrm>
          <a:prstGeom prst="rect">
            <a:avLst/>
          </a:prstGeom>
        </p:spPr>
        <p:txBody>
          <a:bodyPr lIns="91439" tIns="91439" rIns="91439" bIns="91439" anchor="ctr"/>
          <a:lstStyle>
            <a:lvl1pPr algn="r" defTabSz="1828800">
              <a:defRPr sz="22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134" name="街角キャリアラボlogo透過mini.png" descr="街角キャリアラボlogo透過mini.png"/>
          <p:cNvPicPr>
            <a:picLocks noChangeAspect="1"/>
          </p:cNvPicPr>
          <p:nvPr/>
        </p:nvPicPr>
        <p:blipFill>
          <a:blip r:embed="rId2"/>
          <a:stretch>
            <a:fillRect/>
          </a:stretch>
        </p:blipFill>
        <p:spPr>
          <a:xfrm>
            <a:off x="17611824" y="307478"/>
            <a:ext cx="6350001" cy="914401"/>
          </a:xfrm>
          <a:prstGeom prst="rect">
            <a:avLst/>
          </a:prstGeom>
          <a:ln w="12700">
            <a:miter lim="400000"/>
          </a:ln>
        </p:spPr>
      </p:pic>
      <p:sp>
        <p:nvSpPr>
          <p:cNvPr id="13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efault - タイトル スライド">
    <p:spTree>
      <p:nvGrpSpPr>
        <p:cNvPr id="1" name=""/>
        <p:cNvGrpSpPr/>
        <p:nvPr/>
      </p:nvGrpSpPr>
      <p:grpSpPr>
        <a:xfrm>
          <a:off x="0" y="0"/>
          <a:ext cx="0" cy="0"/>
          <a:chOff x="0" y="0"/>
          <a:chExt cx="0" cy="0"/>
        </a:xfrm>
      </p:grpSpPr>
      <p:sp>
        <p:nvSpPr>
          <p:cNvPr id="142" name="スライド番号"/>
          <p:cNvSpPr txBox="1">
            <a:spLocks noGrp="1"/>
          </p:cNvSpPr>
          <p:nvPr>
            <p:ph type="sldNum" sz="quarter" idx="2"/>
          </p:nvPr>
        </p:nvSpPr>
        <p:spPr>
          <a:xfrm>
            <a:off x="19973280" y="12965782"/>
            <a:ext cx="448321" cy="446336"/>
          </a:xfrm>
          <a:prstGeom prst="rect">
            <a:avLst/>
          </a:prstGeom>
          <a:ln>
            <a:round/>
          </a:ln>
        </p:spPr>
        <p:txBody>
          <a:bodyPr lIns="76200" tIns="76200" rIns="76200" bIns="76200" anchor="ctr"/>
          <a:lstStyle>
            <a:lvl1pPr algn="r" defTabSz="642937">
              <a:defRPr sz="2200">
                <a:solidFill>
                  <a:srgbClr val="9A9A9A"/>
                </a:solidFill>
                <a:uFill>
                  <a:solidFill>
                    <a:srgbClr val="9A9A9A"/>
                  </a:solidFill>
                </a:u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149" name="1__vlGuLunVjWeKh6HzNkV6g (1).png" descr="1__vlGuLunVjWeKh6HzNkV6g (1).png"/>
          <p:cNvPicPr>
            <a:picLocks noChangeAspect="1"/>
          </p:cNvPicPr>
          <p:nvPr/>
        </p:nvPicPr>
        <p:blipFill>
          <a:blip r:embed="rId2"/>
          <a:stretch>
            <a:fillRect/>
          </a:stretch>
        </p:blipFill>
        <p:spPr>
          <a:xfrm>
            <a:off x="20382011" y="12587783"/>
            <a:ext cx="1140620" cy="1140620"/>
          </a:xfrm>
          <a:prstGeom prst="rect">
            <a:avLst/>
          </a:prstGeom>
          <a:ln w="12700">
            <a:miter lim="400000"/>
          </a:ln>
        </p:spPr>
      </p:pic>
      <p:sp>
        <p:nvSpPr>
          <p:cNvPr id="150" name="@khata0821"/>
          <p:cNvSpPr txBox="1"/>
          <p:nvPr/>
        </p:nvSpPr>
        <p:spPr>
          <a:xfrm>
            <a:off x="21408326" y="128961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151"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15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pic>
        <p:nvPicPr>
          <p:cNvPr id="159" name="街角ロゴnewyoko.png" descr="街角ロゴnewyoko.png"/>
          <p:cNvPicPr>
            <a:picLocks noChangeAspect="1"/>
          </p:cNvPicPr>
          <p:nvPr/>
        </p:nvPicPr>
        <p:blipFill>
          <a:blip r:embed="rId2"/>
          <a:stretch>
            <a:fillRect/>
          </a:stretch>
        </p:blipFill>
        <p:spPr>
          <a:xfrm>
            <a:off x="18698455" y="181570"/>
            <a:ext cx="5254241" cy="1005933"/>
          </a:xfrm>
          <a:prstGeom prst="rect">
            <a:avLst/>
          </a:prstGeom>
          <a:ln w="12700">
            <a:miter lim="400000"/>
          </a:ln>
        </p:spPr>
      </p:pic>
      <p:grpSp>
        <p:nvGrpSpPr>
          <p:cNvPr id="162" name="グループ"/>
          <p:cNvGrpSpPr/>
          <p:nvPr/>
        </p:nvGrpSpPr>
        <p:grpSpPr>
          <a:xfrm>
            <a:off x="20400066" y="12571908"/>
            <a:ext cx="3777263" cy="1140620"/>
            <a:chOff x="0" y="0"/>
            <a:chExt cx="3777261" cy="1140618"/>
          </a:xfrm>
        </p:grpSpPr>
        <p:pic>
          <p:nvPicPr>
            <p:cNvPr id="160" name="1__vlGuLunVjWeKh6HzNkV6g (1).png" descr="1__vlGuLunVjWeKh6HzNkV6g (1).png"/>
            <p:cNvPicPr>
              <a:picLocks noChangeAspect="1"/>
            </p:cNvPicPr>
            <p:nvPr/>
          </p:nvPicPr>
          <p:blipFill>
            <a:blip r:embed="rId3"/>
            <a:stretch>
              <a:fillRect/>
            </a:stretch>
          </p:blipFill>
          <p:spPr>
            <a:xfrm>
              <a:off x="0" y="0"/>
              <a:ext cx="1140619" cy="1140619"/>
            </a:xfrm>
            <a:prstGeom prst="rect">
              <a:avLst/>
            </a:prstGeom>
            <a:ln w="12700" cap="flat">
              <a:noFill/>
              <a:miter lim="400000"/>
            </a:ln>
            <a:effectLst/>
          </p:spPr>
        </p:pic>
        <p:sp>
          <p:nvSpPr>
            <p:cNvPr id="161" name="@khata0821"/>
            <p:cNvSpPr txBox="1"/>
            <p:nvPr/>
          </p:nvSpPr>
          <p:spPr>
            <a:xfrm>
              <a:off x="1026314" y="308372"/>
              <a:ext cx="2750948" cy="5238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numCol="1" anchor="ctr">
              <a:spAutoFit/>
            </a:bodyPr>
            <a:lstStyle>
              <a:lvl1pPr defTabSz="821531"/>
            </a:lstStyle>
            <a:p>
              <a:r>
                <a:t>@khata0821</a:t>
              </a:r>
            </a:p>
          </p:txBody>
        </p:sp>
      </p:grpSp>
      <p:sp>
        <p:nvSpPr>
          <p:cNvPr id="163" name="Copyright © 2021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2021 Strobolights All rights reserved.</a:t>
            </a:r>
          </a:p>
        </p:txBody>
      </p:sp>
      <p:sp>
        <p:nvSpPr>
          <p:cNvPr id="16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171" name="1__vlGuLunVjWeKh6HzNkV6g (1).png" descr="1__vlGuLunVjWeKh6HzNkV6g (1).png"/>
          <p:cNvPicPr>
            <a:picLocks noChangeAspect="1"/>
          </p:cNvPicPr>
          <p:nvPr/>
        </p:nvPicPr>
        <p:blipFill>
          <a:blip r:embed="rId2"/>
          <a:stretch>
            <a:fillRect/>
          </a:stretch>
        </p:blipFill>
        <p:spPr>
          <a:xfrm>
            <a:off x="14328055" y="12688862"/>
            <a:ext cx="855465" cy="855465"/>
          </a:xfrm>
          <a:prstGeom prst="rect">
            <a:avLst/>
          </a:prstGeom>
          <a:ln w="12700">
            <a:miter lim="400000"/>
          </a:ln>
        </p:spPr>
      </p:pic>
      <p:sp>
        <p:nvSpPr>
          <p:cNvPr id="172" name="@khata0821"/>
          <p:cNvSpPr txBox="1"/>
          <p:nvPr/>
        </p:nvSpPr>
        <p:spPr>
          <a:xfrm>
            <a:off x="15036888" y="12885216"/>
            <a:ext cx="2542205" cy="4627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3578" tIns="53578" rIns="53578" bIns="53578" anchor="ctr">
            <a:spAutoFit/>
          </a:bodyPr>
          <a:lstStyle>
            <a:lvl1pPr defTabSz="821531">
              <a:defRPr sz="2800"/>
            </a:lvl1pPr>
          </a:lstStyle>
          <a:p>
            <a:r>
              <a:t>@khata0821</a:t>
            </a:r>
          </a:p>
        </p:txBody>
      </p:sp>
      <p:sp>
        <p:nvSpPr>
          <p:cNvPr id="173" name="#マイナビ就活仲間"/>
          <p:cNvSpPr txBox="1"/>
          <p:nvPr/>
        </p:nvSpPr>
        <p:spPr>
          <a:xfrm>
            <a:off x="17939231" y="12885216"/>
            <a:ext cx="3188329" cy="4627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3578" tIns="53578" rIns="53578" bIns="53578" anchor="ctr">
            <a:spAutoFit/>
          </a:bodyPr>
          <a:lstStyle>
            <a:lvl1pPr defTabSz="821531">
              <a:defRPr sz="2800"/>
            </a:lvl1pPr>
          </a:lstStyle>
          <a:p>
            <a:r>
              <a:t>#マイナビ就活仲間</a:t>
            </a:r>
          </a:p>
        </p:txBody>
      </p:sp>
      <p:sp>
        <p:nvSpPr>
          <p:cNvPr id="174" name="スライド番号"/>
          <p:cNvSpPr txBox="1">
            <a:spLocks noGrp="1"/>
          </p:cNvSpPr>
          <p:nvPr>
            <p:ph type="sldNum" sz="quarter" idx="2"/>
          </p:nvPr>
        </p:nvSpPr>
        <p:spPr>
          <a:xfrm>
            <a:off x="11987441" y="11525250"/>
            <a:ext cx="399593" cy="410997"/>
          </a:xfrm>
          <a:prstGeom prst="rect">
            <a:avLst/>
          </a:prstGeom>
        </p:spPr>
        <p:txBody>
          <a:bodyPr lIns="38100" tIns="38100" rIns="38100" bIns="38100"/>
          <a:lstStyle>
            <a:lvl1pPr>
              <a:defRPr sz="2200"/>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0" name="イメージ"/>
          <p:cNvSpPr>
            <a:spLocks noGrp="1"/>
          </p:cNvSpPr>
          <p:nvPr>
            <p:ph type="pic" idx="21"/>
          </p:nvPr>
        </p:nvSpPr>
        <p:spPr>
          <a:xfrm>
            <a:off x="3124200" y="-38100"/>
            <a:ext cx="18135600" cy="12096698"/>
          </a:xfrm>
          <a:prstGeom prst="rect">
            <a:avLst/>
          </a:prstGeom>
        </p:spPr>
        <p:txBody>
          <a:bodyPr lIns="91439" tIns="45719" rIns="91439" bIns="45719" anchor="t">
            <a:noAutofit/>
          </a:bodyPr>
          <a:lstStyle/>
          <a:p>
            <a:endParaRPr/>
          </a:p>
        </p:txBody>
      </p:sp>
      <p:sp>
        <p:nvSpPr>
          <p:cNvPr id="21" name="タイトルテキスト"/>
          <p:cNvSpPr txBox="1">
            <a:spLocks noGrp="1"/>
          </p:cNvSpPr>
          <p:nvPr>
            <p:ph type="title"/>
          </p:nvPr>
        </p:nvSpPr>
        <p:spPr>
          <a:xfrm>
            <a:off x="635000" y="9512300"/>
            <a:ext cx="23114000" cy="2006600"/>
          </a:xfrm>
          <a:prstGeom prst="rect">
            <a:avLst/>
          </a:prstGeom>
        </p:spPr>
        <p:txBody>
          <a:bodyPr anchor="b"/>
          <a:lstStyle/>
          <a:p>
            <a:r>
              <a:t>タイトルテキスト</a:t>
            </a:r>
          </a:p>
        </p:txBody>
      </p:sp>
      <p:sp>
        <p:nvSpPr>
          <p:cNvPr id="22" name="本文レベル1…"/>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本文レベル1</a:t>
            </a:r>
          </a:p>
          <a:p>
            <a:pPr lvl="1"/>
            <a:r>
              <a:t>本文レベル2</a:t>
            </a:r>
          </a:p>
          <a:p>
            <a:pPr lvl="2"/>
            <a:r>
              <a:t>本文レベル3</a:t>
            </a:r>
          </a:p>
          <a:p>
            <a:pPr lvl="3"/>
            <a:r>
              <a:t>本文レベル4</a:t>
            </a:r>
          </a:p>
          <a:p>
            <a:pPr lvl="4"/>
            <a:r>
              <a:t>本文レベル5</a:t>
            </a:r>
          </a:p>
        </p:txBody>
      </p:sp>
      <p:sp>
        <p:nvSpPr>
          <p:cNvPr id="2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pic>
        <p:nvPicPr>
          <p:cNvPr id="181" name="CTレインボー.png" descr="CTレインボー.png"/>
          <p:cNvPicPr>
            <a:picLocks/>
          </p:cNvPicPr>
          <p:nvPr/>
        </p:nvPicPr>
        <p:blipFill>
          <a:blip r:embed="rId2"/>
          <a:stretch>
            <a:fillRect/>
          </a:stretch>
        </p:blipFill>
        <p:spPr>
          <a:xfrm>
            <a:off x="-119616" y="1707634"/>
            <a:ext cx="24623232" cy="56892"/>
          </a:xfrm>
          <a:prstGeom prst="rect">
            <a:avLst/>
          </a:prstGeom>
          <a:ln w="12700">
            <a:miter lim="400000"/>
          </a:ln>
        </p:spPr>
      </p:pic>
      <p:pic>
        <p:nvPicPr>
          <p:cNvPr id="182" name="ctyoko.png" descr="ctyoko.png"/>
          <p:cNvPicPr>
            <a:picLocks noChangeAspect="1"/>
          </p:cNvPicPr>
          <p:nvPr/>
        </p:nvPicPr>
        <p:blipFill>
          <a:blip r:embed="rId3"/>
          <a:stretch>
            <a:fillRect/>
          </a:stretch>
        </p:blipFill>
        <p:spPr>
          <a:xfrm>
            <a:off x="20107803" y="261440"/>
            <a:ext cx="3962269" cy="1038115"/>
          </a:xfrm>
          <a:prstGeom prst="rect">
            <a:avLst/>
          </a:prstGeom>
          <a:ln w="12700">
            <a:miter lim="400000"/>
          </a:ln>
        </p:spPr>
      </p:pic>
      <p:sp>
        <p:nvSpPr>
          <p:cNvPr id="183" name="#タンクする"/>
          <p:cNvSpPr txBox="1"/>
          <p:nvPr/>
        </p:nvSpPr>
        <p:spPr>
          <a:xfrm>
            <a:off x="22318398" y="12954366"/>
            <a:ext cx="1608202" cy="396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2438339">
              <a:lnSpc>
                <a:spcPct val="90000"/>
              </a:lnSpc>
              <a:spcBef>
                <a:spcPts val="4500"/>
              </a:spcBef>
              <a:defRPr sz="2000"/>
            </a:lvl1pPr>
          </a:lstStyle>
          <a:p>
            <a:r>
              <a:t>#タンクする</a:t>
            </a:r>
          </a:p>
        </p:txBody>
      </p:sp>
      <p:pic>
        <p:nvPicPr>
          <p:cNvPr id="184" name="1__vlGuLunVjWeKh6HzNkV6g (1).png" descr="1__vlGuLunVjWeKh6HzNkV6g (1).png"/>
          <p:cNvPicPr>
            <a:picLocks noChangeAspect="1"/>
          </p:cNvPicPr>
          <p:nvPr/>
        </p:nvPicPr>
        <p:blipFill>
          <a:blip r:embed="rId4"/>
          <a:stretch>
            <a:fillRect/>
          </a:stretch>
        </p:blipFill>
        <p:spPr>
          <a:xfrm>
            <a:off x="18197611" y="12582493"/>
            <a:ext cx="1140620" cy="1140620"/>
          </a:xfrm>
          <a:prstGeom prst="rect">
            <a:avLst/>
          </a:prstGeom>
          <a:ln w="12700">
            <a:miter lim="400000"/>
          </a:ln>
        </p:spPr>
      </p:pic>
      <p:sp>
        <p:nvSpPr>
          <p:cNvPr id="185" name="@khata0821"/>
          <p:cNvSpPr txBox="1"/>
          <p:nvPr/>
        </p:nvSpPr>
        <p:spPr>
          <a:xfrm>
            <a:off x="19223926" y="12890866"/>
            <a:ext cx="2750948" cy="523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186" name="Copyright © 2022 Strobolights All rights reserved."/>
          <p:cNvSpPr txBox="1"/>
          <p:nvPr/>
        </p:nvSpPr>
        <p:spPr>
          <a:xfrm>
            <a:off x="8786415" y="13065050"/>
            <a:ext cx="6811170" cy="489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18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Default - タイトル スライド">
    <p:spTree>
      <p:nvGrpSpPr>
        <p:cNvPr id="1" name=""/>
        <p:cNvGrpSpPr/>
        <p:nvPr/>
      </p:nvGrpSpPr>
      <p:grpSpPr>
        <a:xfrm>
          <a:off x="0" y="0"/>
          <a:ext cx="0" cy="0"/>
          <a:chOff x="0" y="0"/>
          <a:chExt cx="0" cy="0"/>
        </a:xfrm>
      </p:grpSpPr>
      <p:sp>
        <p:nvSpPr>
          <p:cNvPr id="194" name="Strobolights"/>
          <p:cNvSpPr txBox="1"/>
          <p:nvPr/>
        </p:nvSpPr>
        <p:spPr>
          <a:xfrm>
            <a:off x="20813225" y="439967"/>
            <a:ext cx="3053716" cy="8083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8100" tIns="38100" rIns="38100" bIns="38100" anchor="ctr">
            <a:spAutoFit/>
          </a:bodyPr>
          <a:lstStyle>
            <a:lvl1pPr algn="l" defTabSz="2438339">
              <a:lnSpc>
                <a:spcPct val="90000"/>
              </a:lnSpc>
              <a:spcBef>
                <a:spcPts val="4500"/>
              </a:spcBef>
              <a:defRPr sz="5000">
                <a:latin typeface="Helvetica Neue UltraLight"/>
                <a:ea typeface="Helvetica Neue UltraLight"/>
                <a:cs typeface="Helvetica Neue UltraLight"/>
                <a:sym typeface="Helvetica Neue UltraLight"/>
              </a:defRPr>
            </a:lvl1pPr>
          </a:lstStyle>
          <a:p>
            <a:r>
              <a:t>Strobolights</a:t>
            </a:r>
          </a:p>
        </p:txBody>
      </p:sp>
      <p:grpSp>
        <p:nvGrpSpPr>
          <p:cNvPr id="197" name="グループ"/>
          <p:cNvGrpSpPr/>
          <p:nvPr/>
        </p:nvGrpSpPr>
        <p:grpSpPr>
          <a:xfrm>
            <a:off x="232466" y="12470308"/>
            <a:ext cx="3777263" cy="1140620"/>
            <a:chOff x="0" y="0"/>
            <a:chExt cx="3777261" cy="1140618"/>
          </a:xfrm>
        </p:grpSpPr>
        <p:pic>
          <p:nvPicPr>
            <p:cNvPr id="195" name="1__vlGuLunVjWeKh6HzNkV6g (1).png" descr="1__vlGuLunVjWeKh6HzNkV6g (1).png"/>
            <p:cNvPicPr>
              <a:picLocks noChangeAspect="1"/>
            </p:cNvPicPr>
            <p:nvPr/>
          </p:nvPicPr>
          <p:blipFill>
            <a:blip r:embed="rId2"/>
            <a:stretch>
              <a:fillRect/>
            </a:stretch>
          </p:blipFill>
          <p:spPr>
            <a:xfrm>
              <a:off x="0" y="0"/>
              <a:ext cx="1140619" cy="1140619"/>
            </a:xfrm>
            <a:prstGeom prst="rect">
              <a:avLst/>
            </a:prstGeom>
            <a:ln w="12700" cap="flat">
              <a:noFill/>
              <a:miter lim="400000"/>
            </a:ln>
            <a:effectLst/>
          </p:spPr>
        </p:pic>
        <p:sp>
          <p:nvSpPr>
            <p:cNvPr id="196" name="@khata0821"/>
            <p:cNvSpPr txBox="1"/>
            <p:nvPr/>
          </p:nvSpPr>
          <p:spPr>
            <a:xfrm>
              <a:off x="1026314" y="308372"/>
              <a:ext cx="2750948" cy="5238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numCol="1" anchor="ctr">
              <a:spAutoFit/>
            </a:bodyPr>
            <a:lstStyle>
              <a:lvl1pPr defTabSz="821531"/>
            </a:lstStyle>
            <a:p>
              <a:r>
                <a:t>@khata0821</a:t>
              </a:r>
            </a:p>
          </p:txBody>
        </p:sp>
      </p:grpSp>
      <p:sp>
        <p:nvSpPr>
          <p:cNvPr id="198"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199" name="スライド番号"/>
          <p:cNvSpPr txBox="1">
            <a:spLocks noGrp="1"/>
          </p:cNvSpPr>
          <p:nvPr>
            <p:ph type="sldNum" sz="quarter" idx="2"/>
          </p:nvPr>
        </p:nvSpPr>
        <p:spPr>
          <a:xfrm>
            <a:off x="19973280" y="12965782"/>
            <a:ext cx="448321" cy="446336"/>
          </a:xfrm>
          <a:prstGeom prst="rect">
            <a:avLst/>
          </a:prstGeom>
          <a:ln>
            <a:round/>
          </a:ln>
        </p:spPr>
        <p:txBody>
          <a:bodyPr lIns="76200" tIns="76200" rIns="76200" bIns="76200" anchor="ctr"/>
          <a:lstStyle>
            <a:lvl1pPr algn="r" defTabSz="642937">
              <a:defRPr sz="2200">
                <a:solidFill>
                  <a:srgbClr val="9A9A9A"/>
                </a:solidFill>
                <a:uFill>
                  <a:solidFill>
                    <a:srgbClr val="9A9A9A"/>
                  </a:solidFill>
                </a:u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206" name="1__vlGuLunVjWeKh6HzNkV6g (1).png" descr="1__vlGuLunVjWeKh6HzNkV6g (1).png"/>
          <p:cNvPicPr>
            <a:picLocks noChangeAspect="1"/>
          </p:cNvPicPr>
          <p:nvPr/>
        </p:nvPicPr>
        <p:blipFill>
          <a:blip r:embed="rId2"/>
          <a:stretch>
            <a:fillRect/>
          </a:stretch>
        </p:blipFill>
        <p:spPr>
          <a:xfrm>
            <a:off x="20153411" y="12536983"/>
            <a:ext cx="1140620" cy="1140620"/>
          </a:xfrm>
          <a:prstGeom prst="rect">
            <a:avLst/>
          </a:prstGeom>
          <a:ln w="12700">
            <a:miter lim="400000"/>
          </a:ln>
        </p:spPr>
      </p:pic>
      <p:sp>
        <p:nvSpPr>
          <p:cNvPr id="207" name="@khata0821"/>
          <p:cNvSpPr txBox="1"/>
          <p:nvPr/>
        </p:nvSpPr>
        <p:spPr>
          <a:xfrm>
            <a:off x="21179726" y="128453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208" name="Copyright © 2022 Strobolights All rights reserved."/>
          <p:cNvSpPr txBox="1"/>
          <p:nvPr/>
        </p:nvSpPr>
        <p:spPr>
          <a:xfrm>
            <a:off x="8786415" y="13039650"/>
            <a:ext cx="6811170" cy="489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20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216" name="1__vlGuLunVjWeKh6HzNkV6g (1).png" descr="1__vlGuLunVjWeKh6HzNkV6g (1).png"/>
          <p:cNvPicPr>
            <a:picLocks noChangeAspect="1"/>
          </p:cNvPicPr>
          <p:nvPr/>
        </p:nvPicPr>
        <p:blipFill>
          <a:blip r:embed="rId2"/>
          <a:stretch>
            <a:fillRect/>
          </a:stretch>
        </p:blipFill>
        <p:spPr>
          <a:xfrm>
            <a:off x="20331211" y="12536983"/>
            <a:ext cx="1140620" cy="1140620"/>
          </a:xfrm>
          <a:prstGeom prst="rect">
            <a:avLst/>
          </a:prstGeom>
          <a:ln w="12700">
            <a:miter lim="400000"/>
          </a:ln>
        </p:spPr>
      </p:pic>
      <p:sp>
        <p:nvSpPr>
          <p:cNvPr id="217" name="@khata0821"/>
          <p:cNvSpPr txBox="1"/>
          <p:nvPr/>
        </p:nvSpPr>
        <p:spPr>
          <a:xfrm>
            <a:off x="21357526" y="128453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218" name="Copyright © 2021 Strobolights All rights reserved."/>
          <p:cNvSpPr txBox="1"/>
          <p:nvPr/>
        </p:nvSpPr>
        <p:spPr>
          <a:xfrm>
            <a:off x="8786415" y="13039650"/>
            <a:ext cx="6811170" cy="489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2021 Strobolights All rights reserved.</a:t>
            </a:r>
          </a:p>
        </p:txBody>
      </p:sp>
      <p:sp>
        <p:nvSpPr>
          <p:cNvPr id="21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pic>
        <p:nvPicPr>
          <p:cNvPr id="226" name="街角ロゴnewyoko.png" descr="街角ロゴnewyoko.png"/>
          <p:cNvPicPr>
            <a:picLocks noChangeAspect="1"/>
          </p:cNvPicPr>
          <p:nvPr/>
        </p:nvPicPr>
        <p:blipFill>
          <a:blip r:embed="rId2"/>
          <a:stretch>
            <a:fillRect/>
          </a:stretch>
        </p:blipFill>
        <p:spPr>
          <a:xfrm>
            <a:off x="18698455" y="181570"/>
            <a:ext cx="5254241" cy="1005933"/>
          </a:xfrm>
          <a:prstGeom prst="rect">
            <a:avLst/>
          </a:prstGeom>
          <a:ln w="12700">
            <a:miter lim="400000"/>
          </a:ln>
        </p:spPr>
      </p:pic>
      <p:grpSp>
        <p:nvGrpSpPr>
          <p:cNvPr id="229" name="グループ"/>
          <p:cNvGrpSpPr/>
          <p:nvPr/>
        </p:nvGrpSpPr>
        <p:grpSpPr>
          <a:xfrm>
            <a:off x="20425466" y="12444908"/>
            <a:ext cx="3777263" cy="1140620"/>
            <a:chOff x="0" y="0"/>
            <a:chExt cx="3777261" cy="1140618"/>
          </a:xfrm>
        </p:grpSpPr>
        <p:pic>
          <p:nvPicPr>
            <p:cNvPr id="227" name="1__vlGuLunVjWeKh6HzNkV6g (1).png" descr="1__vlGuLunVjWeKh6HzNkV6g (1).png"/>
            <p:cNvPicPr>
              <a:picLocks noChangeAspect="1"/>
            </p:cNvPicPr>
            <p:nvPr/>
          </p:nvPicPr>
          <p:blipFill>
            <a:blip r:embed="rId3"/>
            <a:stretch>
              <a:fillRect/>
            </a:stretch>
          </p:blipFill>
          <p:spPr>
            <a:xfrm>
              <a:off x="0" y="0"/>
              <a:ext cx="1140619" cy="1140619"/>
            </a:xfrm>
            <a:prstGeom prst="rect">
              <a:avLst/>
            </a:prstGeom>
            <a:ln w="12700" cap="flat">
              <a:noFill/>
              <a:miter lim="400000"/>
            </a:ln>
            <a:effectLst/>
          </p:spPr>
        </p:pic>
        <p:sp>
          <p:nvSpPr>
            <p:cNvPr id="228" name="@khata0821"/>
            <p:cNvSpPr txBox="1"/>
            <p:nvPr/>
          </p:nvSpPr>
          <p:spPr>
            <a:xfrm>
              <a:off x="1026314" y="308372"/>
              <a:ext cx="2750948" cy="5238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numCol="1" anchor="ctr">
              <a:spAutoFit/>
            </a:bodyPr>
            <a:lstStyle>
              <a:lvl1pPr defTabSz="821531"/>
            </a:lstStyle>
            <a:p>
              <a:r>
                <a:t>@khata0821</a:t>
              </a:r>
            </a:p>
          </p:txBody>
        </p:sp>
      </p:grpSp>
      <p:sp>
        <p:nvSpPr>
          <p:cNvPr id="230"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2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238" name="1__vlGuLunVjWeKh6HzNkV6g (1).png" descr="1__vlGuLunVjWeKh6HzNkV6g (1).png"/>
          <p:cNvPicPr>
            <a:picLocks noChangeAspect="1"/>
          </p:cNvPicPr>
          <p:nvPr/>
        </p:nvPicPr>
        <p:blipFill>
          <a:blip r:embed="rId2"/>
          <a:stretch>
            <a:fillRect/>
          </a:stretch>
        </p:blipFill>
        <p:spPr>
          <a:xfrm>
            <a:off x="20305811" y="12536983"/>
            <a:ext cx="1140620" cy="1140620"/>
          </a:xfrm>
          <a:prstGeom prst="rect">
            <a:avLst/>
          </a:prstGeom>
          <a:ln w="12700">
            <a:miter lim="400000"/>
          </a:ln>
        </p:spPr>
      </p:pic>
      <p:sp>
        <p:nvSpPr>
          <p:cNvPr id="239" name="@khata0821"/>
          <p:cNvSpPr txBox="1"/>
          <p:nvPr/>
        </p:nvSpPr>
        <p:spPr>
          <a:xfrm>
            <a:off x="21332126" y="128453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240"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24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248" name="1__vlGuLunVjWeKh6HzNkV6g (1).png" descr="1__vlGuLunVjWeKh6HzNkV6g (1).png"/>
          <p:cNvPicPr>
            <a:picLocks noChangeAspect="1"/>
          </p:cNvPicPr>
          <p:nvPr/>
        </p:nvPicPr>
        <p:blipFill>
          <a:blip r:embed="rId2"/>
          <a:stretch>
            <a:fillRect/>
          </a:stretch>
        </p:blipFill>
        <p:spPr>
          <a:xfrm>
            <a:off x="20077211" y="12409983"/>
            <a:ext cx="1140620" cy="1140620"/>
          </a:xfrm>
          <a:prstGeom prst="rect">
            <a:avLst/>
          </a:prstGeom>
          <a:ln w="12700">
            <a:miter lim="400000"/>
          </a:ln>
        </p:spPr>
      </p:pic>
      <p:sp>
        <p:nvSpPr>
          <p:cNvPr id="249" name="@khata0821"/>
          <p:cNvSpPr txBox="1"/>
          <p:nvPr/>
        </p:nvSpPr>
        <p:spPr>
          <a:xfrm>
            <a:off x="21103526" y="127183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250"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25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258" name="1__vlGuLunVjWeKh6HzNkV6g (1).png" descr="1__vlGuLunVjWeKh6HzNkV6g (1).png"/>
          <p:cNvPicPr>
            <a:picLocks noChangeAspect="1"/>
          </p:cNvPicPr>
          <p:nvPr/>
        </p:nvPicPr>
        <p:blipFill>
          <a:blip r:embed="rId2"/>
          <a:stretch>
            <a:fillRect/>
          </a:stretch>
        </p:blipFill>
        <p:spPr>
          <a:xfrm>
            <a:off x="20305811" y="12536983"/>
            <a:ext cx="1140620" cy="1140620"/>
          </a:xfrm>
          <a:prstGeom prst="rect">
            <a:avLst/>
          </a:prstGeom>
          <a:ln w="12700">
            <a:miter lim="400000"/>
          </a:ln>
        </p:spPr>
      </p:pic>
      <p:sp>
        <p:nvSpPr>
          <p:cNvPr id="259" name="@khata0821"/>
          <p:cNvSpPr txBox="1"/>
          <p:nvPr/>
        </p:nvSpPr>
        <p:spPr>
          <a:xfrm>
            <a:off x="21332126" y="128453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260"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pic>
        <p:nvPicPr>
          <p:cNvPr id="261" name="街角ロゴnewyoko.png" descr="街角ロゴnewyoko.png"/>
          <p:cNvPicPr>
            <a:picLocks noChangeAspect="1"/>
          </p:cNvPicPr>
          <p:nvPr/>
        </p:nvPicPr>
        <p:blipFill>
          <a:blip r:embed="rId3"/>
          <a:stretch>
            <a:fillRect/>
          </a:stretch>
        </p:blipFill>
        <p:spPr>
          <a:xfrm>
            <a:off x="19172806" y="285849"/>
            <a:ext cx="4727431" cy="905074"/>
          </a:xfrm>
          <a:prstGeom prst="rect">
            <a:avLst/>
          </a:prstGeom>
          <a:ln w="12700">
            <a:miter lim="400000"/>
          </a:ln>
        </p:spPr>
      </p:pic>
      <p:sp>
        <p:nvSpPr>
          <p:cNvPr id="26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269" name="1__vlGuLunVjWeKh6HzNkV6g (1).png" descr="1__vlGuLunVjWeKh6HzNkV6g (1).png"/>
          <p:cNvPicPr>
            <a:picLocks noChangeAspect="1"/>
          </p:cNvPicPr>
          <p:nvPr/>
        </p:nvPicPr>
        <p:blipFill>
          <a:blip r:embed="rId2"/>
          <a:stretch>
            <a:fillRect/>
          </a:stretch>
        </p:blipFill>
        <p:spPr>
          <a:xfrm>
            <a:off x="16826011" y="12638582"/>
            <a:ext cx="1140621" cy="1140621"/>
          </a:xfrm>
          <a:prstGeom prst="rect">
            <a:avLst/>
          </a:prstGeom>
          <a:ln w="12700">
            <a:miter lim="400000"/>
          </a:ln>
        </p:spPr>
      </p:pic>
      <p:sp>
        <p:nvSpPr>
          <p:cNvPr id="270" name="@khata0821"/>
          <p:cNvSpPr txBox="1"/>
          <p:nvPr/>
        </p:nvSpPr>
        <p:spPr>
          <a:xfrm>
            <a:off x="18042824" y="12908855"/>
            <a:ext cx="2369952" cy="600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defTabSz="821530">
              <a:defRPr b="1"/>
            </a:lvl1pPr>
          </a:lstStyle>
          <a:p>
            <a:r>
              <a:t>@khata0821</a:t>
            </a:r>
          </a:p>
        </p:txBody>
      </p:sp>
      <p:sp>
        <p:nvSpPr>
          <p:cNvPr id="271" name="Copyright © 2021 Strobolights All rights reserved."/>
          <p:cNvSpPr txBox="1"/>
          <p:nvPr/>
        </p:nvSpPr>
        <p:spPr>
          <a:xfrm>
            <a:off x="8786414" y="13158712"/>
            <a:ext cx="6811169"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272" name="#マイナビ就活仲間"/>
          <p:cNvSpPr txBox="1"/>
          <p:nvPr/>
        </p:nvSpPr>
        <p:spPr>
          <a:xfrm>
            <a:off x="20864610" y="12908855"/>
            <a:ext cx="3381180" cy="600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defTabSz="821530">
              <a:defRPr b="1"/>
            </a:lvl1pPr>
          </a:lstStyle>
          <a:p>
            <a:r>
              <a:t>#マイナビ就活仲間</a:t>
            </a:r>
          </a:p>
        </p:txBody>
      </p:sp>
      <p:sp>
        <p:nvSpPr>
          <p:cNvPr id="27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pic>
        <p:nvPicPr>
          <p:cNvPr id="280" name="街角ロゴnewyoko.png" descr="街角ロゴnewyoko.png"/>
          <p:cNvPicPr>
            <a:picLocks noChangeAspect="1"/>
          </p:cNvPicPr>
          <p:nvPr/>
        </p:nvPicPr>
        <p:blipFill>
          <a:blip r:embed="rId2"/>
          <a:stretch>
            <a:fillRect/>
          </a:stretch>
        </p:blipFill>
        <p:spPr>
          <a:xfrm>
            <a:off x="18698455" y="181570"/>
            <a:ext cx="5254241" cy="1005933"/>
          </a:xfrm>
          <a:prstGeom prst="rect">
            <a:avLst/>
          </a:prstGeom>
          <a:ln w="12700">
            <a:miter lim="400000"/>
          </a:ln>
        </p:spPr>
      </p:pic>
      <p:sp>
        <p:nvSpPr>
          <p:cNvPr id="281" name="Copyright © 2021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2021 Strobolights All rights reserved.</a:t>
            </a:r>
          </a:p>
        </p:txBody>
      </p:sp>
      <p:sp>
        <p:nvSpPr>
          <p:cNvPr id="28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タイトルテキスト"/>
          <p:cNvSpPr txBox="1">
            <a:spLocks noGrp="1"/>
          </p:cNvSpPr>
          <p:nvPr>
            <p:ph type="title"/>
          </p:nvPr>
        </p:nvSpPr>
        <p:spPr>
          <a:xfrm>
            <a:off x="1778000" y="4533900"/>
            <a:ext cx="20828000" cy="4648200"/>
          </a:xfrm>
          <a:prstGeom prst="rect">
            <a:avLst/>
          </a:prstGeom>
        </p:spPr>
        <p:txBody>
          <a:bodyPr/>
          <a:lstStyle/>
          <a:p>
            <a:r>
              <a:t>タイトルテキスト</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289" name="1__vlGuLunVjWeKh6HzNkV6g (1).png" descr="1__vlGuLunVjWeKh6HzNkV6g (1).png"/>
          <p:cNvPicPr>
            <a:picLocks noChangeAspect="1"/>
          </p:cNvPicPr>
          <p:nvPr/>
        </p:nvPicPr>
        <p:blipFill>
          <a:blip r:embed="rId2"/>
          <a:stretch>
            <a:fillRect/>
          </a:stretch>
        </p:blipFill>
        <p:spPr>
          <a:xfrm>
            <a:off x="16826011" y="12638582"/>
            <a:ext cx="1140621" cy="1140621"/>
          </a:xfrm>
          <a:prstGeom prst="rect">
            <a:avLst/>
          </a:prstGeom>
          <a:ln w="12700">
            <a:miter lim="400000"/>
          </a:ln>
        </p:spPr>
      </p:pic>
      <p:sp>
        <p:nvSpPr>
          <p:cNvPr id="290" name="@khata0821"/>
          <p:cNvSpPr txBox="1"/>
          <p:nvPr/>
        </p:nvSpPr>
        <p:spPr>
          <a:xfrm>
            <a:off x="18042824" y="12908855"/>
            <a:ext cx="2369952" cy="600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defTabSz="821530">
              <a:defRPr b="1"/>
            </a:lvl1pPr>
          </a:lstStyle>
          <a:p>
            <a:r>
              <a:t>@khata0821</a:t>
            </a:r>
          </a:p>
        </p:txBody>
      </p:sp>
      <p:sp>
        <p:nvSpPr>
          <p:cNvPr id="291" name="Copyright © 2021 Strobolights All rights reserved."/>
          <p:cNvSpPr txBox="1"/>
          <p:nvPr/>
        </p:nvSpPr>
        <p:spPr>
          <a:xfrm>
            <a:off x="8786414" y="13158712"/>
            <a:ext cx="6811169"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292" name="#マイナビ就活仲間"/>
          <p:cNvSpPr txBox="1"/>
          <p:nvPr/>
        </p:nvSpPr>
        <p:spPr>
          <a:xfrm>
            <a:off x="20864610" y="12908855"/>
            <a:ext cx="3381180" cy="600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defTabSz="821530">
              <a:defRPr b="1"/>
            </a:lvl1pPr>
          </a:lstStyle>
          <a:p>
            <a:r>
              <a:t>#マイナビ就活仲間</a:t>
            </a:r>
          </a:p>
        </p:txBody>
      </p:sp>
      <p:sp>
        <p:nvSpPr>
          <p:cNvPr id="29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pic>
        <p:nvPicPr>
          <p:cNvPr id="300" name="街角ロゴnewyoko.png" descr="街角ロゴnewyoko.png"/>
          <p:cNvPicPr>
            <a:picLocks noChangeAspect="1"/>
          </p:cNvPicPr>
          <p:nvPr/>
        </p:nvPicPr>
        <p:blipFill>
          <a:blip r:embed="rId2"/>
          <a:stretch>
            <a:fillRect/>
          </a:stretch>
        </p:blipFill>
        <p:spPr>
          <a:xfrm>
            <a:off x="18698455" y="181570"/>
            <a:ext cx="5254241" cy="1005933"/>
          </a:xfrm>
          <a:prstGeom prst="rect">
            <a:avLst/>
          </a:prstGeom>
          <a:ln w="12700">
            <a:miter lim="400000"/>
          </a:ln>
        </p:spPr>
      </p:pic>
      <p:grpSp>
        <p:nvGrpSpPr>
          <p:cNvPr id="303" name="グループ"/>
          <p:cNvGrpSpPr/>
          <p:nvPr/>
        </p:nvGrpSpPr>
        <p:grpSpPr>
          <a:xfrm>
            <a:off x="20425466" y="12444908"/>
            <a:ext cx="3777263" cy="1140620"/>
            <a:chOff x="0" y="0"/>
            <a:chExt cx="3777261" cy="1140618"/>
          </a:xfrm>
        </p:grpSpPr>
        <p:pic>
          <p:nvPicPr>
            <p:cNvPr id="301" name="1__vlGuLunVjWeKh6HzNkV6g (1).png" descr="1__vlGuLunVjWeKh6HzNkV6g (1).png"/>
            <p:cNvPicPr>
              <a:picLocks noChangeAspect="1"/>
            </p:cNvPicPr>
            <p:nvPr/>
          </p:nvPicPr>
          <p:blipFill>
            <a:blip r:embed="rId3"/>
            <a:stretch>
              <a:fillRect/>
            </a:stretch>
          </p:blipFill>
          <p:spPr>
            <a:xfrm>
              <a:off x="0" y="0"/>
              <a:ext cx="1140619" cy="1140619"/>
            </a:xfrm>
            <a:prstGeom prst="rect">
              <a:avLst/>
            </a:prstGeom>
            <a:ln w="12700" cap="flat">
              <a:noFill/>
              <a:miter lim="400000"/>
            </a:ln>
            <a:effectLst/>
          </p:spPr>
        </p:pic>
        <p:sp>
          <p:nvSpPr>
            <p:cNvPr id="302" name="@khata0821"/>
            <p:cNvSpPr txBox="1"/>
            <p:nvPr/>
          </p:nvSpPr>
          <p:spPr>
            <a:xfrm>
              <a:off x="1026314" y="308372"/>
              <a:ext cx="2750948" cy="5238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numCol="1" anchor="ctr">
              <a:spAutoFit/>
            </a:bodyPr>
            <a:lstStyle>
              <a:lvl1pPr defTabSz="821531"/>
            </a:lstStyle>
            <a:p>
              <a:r>
                <a:t>@khata0821</a:t>
              </a:r>
            </a:p>
          </p:txBody>
        </p:sp>
      </p:grpSp>
      <p:sp>
        <p:nvSpPr>
          <p:cNvPr id="304"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30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312" name="1__vlGuLunVjWeKh6HzNkV6g (1).png" descr="1__vlGuLunVjWeKh6HzNkV6g (1).png"/>
          <p:cNvPicPr>
            <a:picLocks noChangeAspect="1"/>
          </p:cNvPicPr>
          <p:nvPr/>
        </p:nvPicPr>
        <p:blipFill>
          <a:blip r:embed="rId2"/>
          <a:stretch>
            <a:fillRect/>
          </a:stretch>
        </p:blipFill>
        <p:spPr>
          <a:xfrm>
            <a:off x="20305811" y="12536983"/>
            <a:ext cx="1140620" cy="1140620"/>
          </a:xfrm>
          <a:prstGeom prst="rect">
            <a:avLst/>
          </a:prstGeom>
          <a:ln w="12700">
            <a:miter lim="400000"/>
          </a:ln>
        </p:spPr>
      </p:pic>
      <p:sp>
        <p:nvSpPr>
          <p:cNvPr id="313" name="@khata0821"/>
          <p:cNvSpPr txBox="1"/>
          <p:nvPr/>
        </p:nvSpPr>
        <p:spPr>
          <a:xfrm>
            <a:off x="21332126" y="128453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314"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pic>
        <p:nvPicPr>
          <p:cNvPr id="315" name="街角ロゴnewyoko.png" descr="街角ロゴnewyoko.png"/>
          <p:cNvPicPr>
            <a:picLocks noChangeAspect="1"/>
          </p:cNvPicPr>
          <p:nvPr/>
        </p:nvPicPr>
        <p:blipFill>
          <a:blip r:embed="rId3"/>
          <a:stretch>
            <a:fillRect/>
          </a:stretch>
        </p:blipFill>
        <p:spPr>
          <a:xfrm>
            <a:off x="19172806" y="285849"/>
            <a:ext cx="4727431" cy="905074"/>
          </a:xfrm>
          <a:prstGeom prst="rect">
            <a:avLst/>
          </a:prstGeom>
          <a:ln w="12700">
            <a:miter lim="400000"/>
          </a:ln>
        </p:spPr>
      </p:pic>
      <p:sp>
        <p:nvSpPr>
          <p:cNvPr id="31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pic>
        <p:nvPicPr>
          <p:cNvPr id="323" name="街角ロゴnewyoko.png" descr="街角ロゴnewyoko.png"/>
          <p:cNvPicPr>
            <a:picLocks noChangeAspect="1"/>
          </p:cNvPicPr>
          <p:nvPr/>
        </p:nvPicPr>
        <p:blipFill>
          <a:blip r:embed="rId2"/>
          <a:stretch>
            <a:fillRect/>
          </a:stretch>
        </p:blipFill>
        <p:spPr>
          <a:xfrm>
            <a:off x="18698455" y="181570"/>
            <a:ext cx="5254241" cy="1005933"/>
          </a:xfrm>
          <a:prstGeom prst="rect">
            <a:avLst/>
          </a:prstGeom>
          <a:ln w="12700">
            <a:miter lim="400000"/>
          </a:ln>
        </p:spPr>
      </p:pic>
      <p:grpSp>
        <p:nvGrpSpPr>
          <p:cNvPr id="326" name="グループ"/>
          <p:cNvGrpSpPr/>
          <p:nvPr/>
        </p:nvGrpSpPr>
        <p:grpSpPr>
          <a:xfrm>
            <a:off x="20400066" y="12571908"/>
            <a:ext cx="3777263" cy="1140620"/>
            <a:chOff x="0" y="0"/>
            <a:chExt cx="3777261" cy="1140618"/>
          </a:xfrm>
        </p:grpSpPr>
        <p:pic>
          <p:nvPicPr>
            <p:cNvPr id="324" name="1__vlGuLunVjWeKh6HzNkV6g (1).png" descr="1__vlGuLunVjWeKh6HzNkV6g (1).png"/>
            <p:cNvPicPr>
              <a:picLocks noChangeAspect="1"/>
            </p:cNvPicPr>
            <p:nvPr/>
          </p:nvPicPr>
          <p:blipFill>
            <a:blip r:embed="rId3"/>
            <a:stretch>
              <a:fillRect/>
            </a:stretch>
          </p:blipFill>
          <p:spPr>
            <a:xfrm>
              <a:off x="0" y="0"/>
              <a:ext cx="1140619" cy="1140619"/>
            </a:xfrm>
            <a:prstGeom prst="rect">
              <a:avLst/>
            </a:prstGeom>
            <a:ln w="12700" cap="flat">
              <a:noFill/>
              <a:miter lim="400000"/>
            </a:ln>
            <a:effectLst/>
          </p:spPr>
        </p:pic>
        <p:sp>
          <p:nvSpPr>
            <p:cNvPr id="325" name="@khata0821"/>
            <p:cNvSpPr txBox="1"/>
            <p:nvPr/>
          </p:nvSpPr>
          <p:spPr>
            <a:xfrm>
              <a:off x="1026314" y="308372"/>
              <a:ext cx="2750948" cy="5238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numCol="1" anchor="ctr">
              <a:spAutoFit/>
            </a:bodyPr>
            <a:lstStyle>
              <a:lvl1pPr defTabSz="821531"/>
            </a:lstStyle>
            <a:p>
              <a:r>
                <a:t>@khata0821</a:t>
              </a:r>
            </a:p>
          </p:txBody>
        </p:sp>
      </p:grpSp>
      <p:sp>
        <p:nvSpPr>
          <p:cNvPr id="327"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32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grpSp>
        <p:nvGrpSpPr>
          <p:cNvPr id="337" name="グループ"/>
          <p:cNvGrpSpPr/>
          <p:nvPr/>
        </p:nvGrpSpPr>
        <p:grpSpPr>
          <a:xfrm>
            <a:off x="20450866" y="12495708"/>
            <a:ext cx="3777263" cy="1140620"/>
            <a:chOff x="0" y="0"/>
            <a:chExt cx="3777261" cy="1140618"/>
          </a:xfrm>
        </p:grpSpPr>
        <p:pic>
          <p:nvPicPr>
            <p:cNvPr id="335" name="1__vlGuLunVjWeKh6HzNkV6g (1).png" descr="1__vlGuLunVjWeKh6HzNkV6g (1).png"/>
            <p:cNvPicPr>
              <a:picLocks noChangeAspect="1"/>
            </p:cNvPicPr>
            <p:nvPr/>
          </p:nvPicPr>
          <p:blipFill>
            <a:blip r:embed="rId2"/>
            <a:stretch>
              <a:fillRect/>
            </a:stretch>
          </p:blipFill>
          <p:spPr>
            <a:xfrm>
              <a:off x="0" y="0"/>
              <a:ext cx="1140619" cy="1140619"/>
            </a:xfrm>
            <a:prstGeom prst="rect">
              <a:avLst/>
            </a:prstGeom>
            <a:ln w="12700" cap="flat">
              <a:noFill/>
              <a:miter lim="400000"/>
            </a:ln>
            <a:effectLst/>
          </p:spPr>
        </p:pic>
        <p:sp>
          <p:nvSpPr>
            <p:cNvPr id="336" name="@khata0821"/>
            <p:cNvSpPr txBox="1"/>
            <p:nvPr/>
          </p:nvSpPr>
          <p:spPr>
            <a:xfrm>
              <a:off x="1026314" y="308372"/>
              <a:ext cx="2750948" cy="5238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numCol="1" anchor="ctr">
              <a:spAutoFit/>
            </a:bodyPr>
            <a:lstStyle>
              <a:lvl1pPr defTabSz="821531"/>
            </a:lstStyle>
            <a:p>
              <a:r>
                <a:t>@khata0821</a:t>
              </a:r>
            </a:p>
          </p:txBody>
        </p:sp>
      </p:grpSp>
      <p:sp>
        <p:nvSpPr>
          <p:cNvPr id="338" name="Copyright © 2022 Strobolights All rights reserved."/>
          <p:cNvSpPr txBox="1"/>
          <p:nvPr/>
        </p:nvSpPr>
        <p:spPr>
          <a:xfrm>
            <a:off x="8786415" y="13065050"/>
            <a:ext cx="6811170" cy="489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339" name="スライド番号"/>
          <p:cNvSpPr txBox="1">
            <a:spLocks noGrp="1"/>
          </p:cNvSpPr>
          <p:nvPr>
            <p:ph type="sldNum" sz="quarter" idx="2"/>
          </p:nvPr>
        </p:nvSpPr>
        <p:spPr>
          <a:xfrm>
            <a:off x="11959259" y="12998696"/>
            <a:ext cx="455957" cy="371476"/>
          </a:xfrm>
          <a:prstGeom prst="rect">
            <a:avLst/>
          </a:prstGeom>
        </p:spPr>
        <p:txBody>
          <a:bodyPr lIns="71437" tIns="71437" rIns="71437" bIns="71437" anchor="b"/>
          <a:lstStyle>
            <a:lvl1pPr defTabSz="821531">
              <a:defRPr sz="1800">
                <a:latin typeface="+mn-lt"/>
                <a:ea typeface="+mn-ea"/>
                <a:cs typeface="+mn-cs"/>
                <a:sym typeface="ヒラギノ角ゴ ProN W3"/>
              </a:defRPr>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sp>
        <p:nvSpPr>
          <p:cNvPr id="34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353" name="1__vlGuLunVjWeKh6HzNkV6g (1).png" descr="1__vlGuLunVjWeKh6HzNkV6g (1).png"/>
          <p:cNvPicPr>
            <a:picLocks noChangeAspect="1"/>
          </p:cNvPicPr>
          <p:nvPr/>
        </p:nvPicPr>
        <p:blipFill>
          <a:blip r:embed="rId2"/>
          <a:stretch>
            <a:fillRect/>
          </a:stretch>
        </p:blipFill>
        <p:spPr>
          <a:xfrm>
            <a:off x="16826011" y="12638582"/>
            <a:ext cx="1140621" cy="1140621"/>
          </a:xfrm>
          <a:prstGeom prst="rect">
            <a:avLst/>
          </a:prstGeom>
          <a:ln w="12700">
            <a:miter lim="400000"/>
          </a:ln>
        </p:spPr>
      </p:pic>
      <p:sp>
        <p:nvSpPr>
          <p:cNvPr id="354" name="@khata0821"/>
          <p:cNvSpPr txBox="1"/>
          <p:nvPr/>
        </p:nvSpPr>
        <p:spPr>
          <a:xfrm>
            <a:off x="18042824" y="12908855"/>
            <a:ext cx="2369952" cy="600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defTabSz="821530">
              <a:defRPr b="1"/>
            </a:lvl1pPr>
          </a:lstStyle>
          <a:p>
            <a:r>
              <a:t>@khata0821</a:t>
            </a:r>
          </a:p>
        </p:txBody>
      </p:sp>
      <p:sp>
        <p:nvSpPr>
          <p:cNvPr id="355" name="Copyright © 2021 Strobolights All rights reserved."/>
          <p:cNvSpPr txBox="1"/>
          <p:nvPr/>
        </p:nvSpPr>
        <p:spPr>
          <a:xfrm>
            <a:off x="8786414" y="13158712"/>
            <a:ext cx="6811169"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sp>
        <p:nvSpPr>
          <p:cNvPr id="356" name="#マイナビ就活仲間"/>
          <p:cNvSpPr txBox="1"/>
          <p:nvPr/>
        </p:nvSpPr>
        <p:spPr>
          <a:xfrm>
            <a:off x="20864610" y="12908855"/>
            <a:ext cx="3381180" cy="600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6" tIns="71436" rIns="71436" bIns="71436" anchor="ctr">
            <a:spAutoFit/>
          </a:bodyPr>
          <a:lstStyle>
            <a:lvl1pPr defTabSz="821530">
              <a:defRPr b="1"/>
            </a:lvl1pPr>
          </a:lstStyle>
          <a:p>
            <a:r>
              <a:t>#マイナビ就活仲間</a:t>
            </a:r>
          </a:p>
        </p:txBody>
      </p:sp>
      <p:sp>
        <p:nvSpPr>
          <p:cNvPr id="35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タイトル&amp;サブタイトル">
    <p:spTree>
      <p:nvGrpSpPr>
        <p:cNvPr id="1" name=""/>
        <p:cNvGrpSpPr/>
        <p:nvPr/>
      </p:nvGrpSpPr>
      <p:grpSpPr>
        <a:xfrm>
          <a:off x="0" y="0"/>
          <a:ext cx="0" cy="0"/>
          <a:chOff x="0" y="0"/>
          <a:chExt cx="0" cy="0"/>
        </a:xfrm>
      </p:grpSpPr>
      <p:pic>
        <p:nvPicPr>
          <p:cNvPr id="364" name="1__vlGuLunVjWeKh6HzNkV6g (1).png" descr="1__vlGuLunVjWeKh6HzNkV6g (1).png"/>
          <p:cNvPicPr>
            <a:picLocks noChangeAspect="1"/>
          </p:cNvPicPr>
          <p:nvPr/>
        </p:nvPicPr>
        <p:blipFill>
          <a:blip r:embed="rId2"/>
          <a:stretch>
            <a:fillRect/>
          </a:stretch>
        </p:blipFill>
        <p:spPr>
          <a:xfrm>
            <a:off x="20077211" y="12409983"/>
            <a:ext cx="1140620" cy="1140620"/>
          </a:xfrm>
          <a:prstGeom prst="rect">
            <a:avLst/>
          </a:prstGeom>
          <a:ln w="12700">
            <a:miter lim="400000"/>
          </a:ln>
        </p:spPr>
      </p:pic>
      <p:sp>
        <p:nvSpPr>
          <p:cNvPr id="365" name="@khata0821"/>
          <p:cNvSpPr txBox="1"/>
          <p:nvPr/>
        </p:nvSpPr>
        <p:spPr>
          <a:xfrm>
            <a:off x="21103526" y="12718355"/>
            <a:ext cx="2750948" cy="523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defTabSz="821531"/>
          </a:lstStyle>
          <a:p>
            <a:r>
              <a:t>@khata0821</a:t>
            </a:r>
          </a:p>
        </p:txBody>
      </p:sp>
      <p:sp>
        <p:nvSpPr>
          <p:cNvPr id="366" name="Copyright © 2022 Strobolights All rights reserved."/>
          <p:cNvSpPr txBox="1"/>
          <p:nvPr/>
        </p:nvSpPr>
        <p:spPr>
          <a:xfrm>
            <a:off x="8786415" y="13158713"/>
            <a:ext cx="6811170" cy="489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nchor="ctr">
            <a:spAutoFit/>
          </a:bodyPr>
          <a:lstStyle>
            <a:lvl1pPr algn="l" defTabSz="822960">
              <a:defRPr sz="2600">
                <a:solidFill>
                  <a:srgbClr val="5E5E5E"/>
                </a:solidFill>
                <a:latin typeface="Calibri"/>
                <a:ea typeface="Calibri"/>
                <a:cs typeface="Calibri"/>
                <a:sym typeface="Calibri"/>
              </a:defRPr>
            </a:lvl1pPr>
          </a:lstStyle>
          <a:p>
            <a:r>
              <a:t>Copyright © 2022 Strobolights All rights reserved.</a:t>
            </a:r>
          </a:p>
        </p:txBody>
      </p:sp>
      <p:pic>
        <p:nvPicPr>
          <p:cNvPr id="367" name="街角ロゴnewyoko.png" descr="街角ロゴnewyoko.png"/>
          <p:cNvPicPr>
            <a:picLocks noChangeAspect="1"/>
          </p:cNvPicPr>
          <p:nvPr/>
        </p:nvPicPr>
        <p:blipFill>
          <a:blip r:embed="rId3"/>
          <a:stretch>
            <a:fillRect/>
          </a:stretch>
        </p:blipFill>
        <p:spPr>
          <a:xfrm>
            <a:off x="17283876" y="373657"/>
            <a:ext cx="6538179" cy="1251745"/>
          </a:xfrm>
          <a:prstGeom prst="rect">
            <a:avLst/>
          </a:prstGeom>
          <a:ln w="12700">
            <a:miter lim="400000"/>
          </a:ln>
        </p:spPr>
      </p:pic>
      <p:sp>
        <p:nvSpPr>
          <p:cNvPr id="36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38" name="イメージ"/>
          <p:cNvSpPr>
            <a:spLocks noGrp="1"/>
          </p:cNvSpPr>
          <p:nvPr>
            <p:ph type="pic" idx="21"/>
          </p:nvPr>
        </p:nvSpPr>
        <p:spPr>
          <a:xfrm>
            <a:off x="7950200" y="1104900"/>
            <a:ext cx="17259302" cy="11506201"/>
          </a:xfrm>
          <a:prstGeom prst="rect">
            <a:avLst/>
          </a:prstGeom>
        </p:spPr>
        <p:txBody>
          <a:bodyPr lIns="91439" tIns="45719" rIns="91439" bIns="45719" anchor="t">
            <a:noAutofit/>
          </a:bodyPr>
          <a:lstStyle/>
          <a:p>
            <a:endParaRPr/>
          </a:p>
        </p:txBody>
      </p:sp>
      <p:sp>
        <p:nvSpPr>
          <p:cNvPr id="39" name="タイトルテキスト"/>
          <p:cNvSpPr txBox="1">
            <a:spLocks noGrp="1"/>
          </p:cNvSpPr>
          <p:nvPr>
            <p:ph type="title"/>
          </p:nvPr>
        </p:nvSpPr>
        <p:spPr>
          <a:xfrm>
            <a:off x="1651000" y="952500"/>
            <a:ext cx="10223500" cy="5549900"/>
          </a:xfrm>
          <a:prstGeom prst="rect">
            <a:avLst/>
          </a:prstGeom>
        </p:spPr>
        <p:txBody>
          <a:bodyPr anchor="b"/>
          <a:lstStyle>
            <a:lvl1pPr>
              <a:defRPr sz="8400"/>
            </a:lvl1pPr>
          </a:lstStyle>
          <a:p>
            <a:r>
              <a:t>タイトルテキスト</a:t>
            </a:r>
          </a:p>
        </p:txBody>
      </p:sp>
      <p:sp>
        <p:nvSpPr>
          <p:cNvPr id="40" name="本文レベル1…"/>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本文レベル1</a:t>
            </a:r>
          </a:p>
          <a:p>
            <a:pPr lvl="1"/>
            <a:r>
              <a:t>本文レベル2</a:t>
            </a:r>
          </a:p>
          <a:p>
            <a:pPr lvl="2"/>
            <a:r>
              <a:t>本文レベル3</a:t>
            </a:r>
          </a:p>
          <a:p>
            <a:pPr lvl="3"/>
            <a:r>
              <a:t>本文レベル4</a:t>
            </a:r>
          </a:p>
          <a:p>
            <a:pPr lvl="4"/>
            <a:r>
              <a:t>本文レベル5</a:t>
            </a:r>
          </a:p>
        </p:txBody>
      </p:sp>
      <p:sp>
        <p:nvSpPr>
          <p:cNvPr id="4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48" name="タイトルテキスト"/>
          <p:cNvSpPr txBox="1">
            <a:spLocks noGrp="1"/>
          </p:cNvSpPr>
          <p:nvPr>
            <p:ph type="title"/>
          </p:nvPr>
        </p:nvSpPr>
        <p:spPr>
          <a:prstGeom prst="rect">
            <a:avLst/>
          </a:prstGeom>
        </p:spPr>
        <p:txBody>
          <a:bodyPr/>
          <a:lstStyle/>
          <a:p>
            <a:r>
              <a:t>タイトルテキスト</a:t>
            </a:r>
          </a:p>
        </p:txBody>
      </p:sp>
      <p:sp>
        <p:nvSpPr>
          <p:cNvPr id="4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pic>
        <p:nvPicPr>
          <p:cNvPr id="56" name="街角ロゴnewyoko.png" descr="街角ロゴnewyoko.png"/>
          <p:cNvPicPr>
            <a:picLocks noChangeAspect="1"/>
          </p:cNvPicPr>
          <p:nvPr/>
        </p:nvPicPr>
        <p:blipFill>
          <a:blip r:embed="rId2"/>
          <a:stretch>
            <a:fillRect/>
          </a:stretch>
        </p:blipFill>
        <p:spPr>
          <a:xfrm>
            <a:off x="18698455" y="181570"/>
            <a:ext cx="5254241" cy="1005933"/>
          </a:xfrm>
          <a:prstGeom prst="rect">
            <a:avLst/>
          </a:prstGeom>
          <a:ln w="12700">
            <a:miter lim="400000"/>
          </a:ln>
        </p:spPr>
      </p:pic>
      <p:pic>
        <p:nvPicPr>
          <p:cNvPr id="57" name="青01.jpg" descr="青01.jpg"/>
          <p:cNvPicPr>
            <a:picLocks noChangeAspect="1"/>
          </p:cNvPicPr>
          <p:nvPr/>
        </p:nvPicPr>
        <p:blipFill>
          <a:blip r:embed="rId3"/>
          <a:srcRect t="95470"/>
          <a:stretch>
            <a:fillRect/>
          </a:stretch>
        </p:blipFill>
        <p:spPr>
          <a:xfrm>
            <a:off x="-86343" y="13090326"/>
            <a:ext cx="24556686" cy="625674"/>
          </a:xfrm>
          <a:prstGeom prst="rect">
            <a:avLst/>
          </a:prstGeom>
          <a:ln w="12700">
            <a:miter lim="400000"/>
          </a:ln>
        </p:spPr>
      </p:pic>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5" name="イメージ"/>
          <p:cNvSpPr>
            <a:spLocks noGrp="1"/>
          </p:cNvSpPr>
          <p:nvPr>
            <p:ph type="pic" sz="half" idx="21"/>
          </p:nvPr>
        </p:nvSpPr>
        <p:spPr>
          <a:xfrm>
            <a:off x="10960100" y="3149600"/>
            <a:ext cx="13944600" cy="9296400"/>
          </a:xfrm>
          <a:prstGeom prst="rect">
            <a:avLst/>
          </a:prstGeom>
        </p:spPr>
        <p:txBody>
          <a:bodyPr lIns="91439" tIns="45719" rIns="91439" bIns="45719" anchor="t">
            <a:noAutofit/>
          </a:bodyPr>
          <a:lstStyle/>
          <a:p>
            <a:endParaRPr/>
          </a:p>
        </p:txBody>
      </p:sp>
      <p:sp>
        <p:nvSpPr>
          <p:cNvPr id="66" name="タイトルテキスト"/>
          <p:cNvSpPr txBox="1">
            <a:spLocks noGrp="1"/>
          </p:cNvSpPr>
          <p:nvPr>
            <p:ph type="title"/>
          </p:nvPr>
        </p:nvSpPr>
        <p:spPr>
          <a:prstGeom prst="rect">
            <a:avLst/>
          </a:prstGeom>
        </p:spPr>
        <p:txBody>
          <a:bodyPr/>
          <a:lstStyle/>
          <a:p>
            <a:r>
              <a:t>タイトルテキスト</a:t>
            </a:r>
          </a:p>
        </p:txBody>
      </p:sp>
      <p:sp>
        <p:nvSpPr>
          <p:cNvPr id="67" name="本文レベル1…"/>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本文レベル1</a:t>
            </a:r>
          </a:p>
          <a:p>
            <a:pPr lvl="1"/>
            <a:r>
              <a:t>本文レベル2</a:t>
            </a:r>
          </a:p>
          <a:p>
            <a:pPr lvl="2"/>
            <a:r>
              <a:t>本文レベル3</a:t>
            </a:r>
          </a:p>
          <a:p>
            <a:pPr lvl="3"/>
            <a:r>
              <a:t>本文レベル4</a:t>
            </a:r>
          </a:p>
          <a:p>
            <a:pPr lvl="4"/>
            <a:r>
              <a:t>本文レベル5</a:t>
            </a:r>
          </a:p>
        </p:txBody>
      </p:sp>
      <p:sp>
        <p:nvSpPr>
          <p:cNvPr id="6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75" name="本文レベル1…"/>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本文レベル1</a:t>
            </a:r>
          </a:p>
          <a:p>
            <a:pPr lvl="1"/>
            <a:r>
              <a:t>本文レベル2</a:t>
            </a:r>
          </a:p>
          <a:p>
            <a:pPr lvl="2"/>
            <a:r>
              <a:t>本文レベル3</a:t>
            </a:r>
          </a:p>
          <a:p>
            <a:pPr lvl="3"/>
            <a:r>
              <a:t>本文レベル4</a:t>
            </a:r>
          </a:p>
          <a:p>
            <a:pPr lvl="4"/>
            <a:r>
              <a:t>本文レベル5</a:t>
            </a:r>
          </a:p>
        </p:txBody>
      </p:sp>
      <p:sp>
        <p:nvSpPr>
          <p:cNvPr id="7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83" name="イメージ"/>
          <p:cNvSpPr>
            <a:spLocks noGrp="1"/>
          </p:cNvSpPr>
          <p:nvPr>
            <p:ph type="pic" sz="quarter" idx="21"/>
          </p:nvPr>
        </p:nvSpPr>
        <p:spPr>
          <a:xfrm>
            <a:off x="15681340" y="7035800"/>
            <a:ext cx="8396678" cy="5600700"/>
          </a:xfrm>
          <a:prstGeom prst="rect">
            <a:avLst/>
          </a:prstGeom>
        </p:spPr>
        <p:txBody>
          <a:bodyPr lIns="91439" tIns="45719" rIns="91439" bIns="45719" anchor="t">
            <a:noAutofit/>
          </a:bodyPr>
          <a:lstStyle/>
          <a:p>
            <a:endParaRPr/>
          </a:p>
        </p:txBody>
      </p:sp>
      <p:sp>
        <p:nvSpPr>
          <p:cNvPr id="84" name="イメージ"/>
          <p:cNvSpPr>
            <a:spLocks noGrp="1"/>
          </p:cNvSpPr>
          <p:nvPr>
            <p:ph type="pic" sz="quarter" idx="22"/>
          </p:nvPr>
        </p:nvSpPr>
        <p:spPr>
          <a:xfrm>
            <a:off x="15290800" y="1130300"/>
            <a:ext cx="8331200" cy="5554134"/>
          </a:xfrm>
          <a:prstGeom prst="rect">
            <a:avLst/>
          </a:prstGeom>
        </p:spPr>
        <p:txBody>
          <a:bodyPr lIns="91439" tIns="45719" rIns="91439" bIns="45719" anchor="t">
            <a:noAutofit/>
          </a:bodyPr>
          <a:lstStyle/>
          <a:p>
            <a:endParaRPr/>
          </a:p>
        </p:txBody>
      </p:sp>
      <p:sp>
        <p:nvSpPr>
          <p:cNvPr id="85" name="イメージ"/>
          <p:cNvSpPr>
            <a:spLocks noGrp="1"/>
          </p:cNvSpPr>
          <p:nvPr>
            <p:ph type="pic" idx="23"/>
          </p:nvPr>
        </p:nvSpPr>
        <p:spPr>
          <a:xfrm>
            <a:off x="-304800" y="1130300"/>
            <a:ext cx="17202150" cy="11468100"/>
          </a:xfrm>
          <a:prstGeom prst="rect">
            <a:avLst/>
          </a:prstGeom>
        </p:spPr>
        <p:txBody>
          <a:bodyPr lIns="91439" tIns="45719" rIns="91439" bIns="45719" anchor="t">
            <a:noAutofit/>
          </a:bodyPr>
          <a:lstStyle/>
          <a:p>
            <a:endParaRPr/>
          </a:p>
        </p:txBody>
      </p:sp>
      <p:sp>
        <p:nvSpPr>
          <p:cNvPr id="8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タイトルテキスト</a:t>
            </a:r>
          </a:p>
        </p:txBody>
      </p:sp>
      <p:sp>
        <p:nvSpPr>
          <p:cNvPr id="3" name="本文レベル1…"/>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ヒラギノ角ゴ ProN W3"/>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mn-lt"/>
          <a:ea typeface="+mn-ea"/>
          <a:cs typeface="+mn-cs"/>
          <a:sym typeface="ヒラギノ角ゴ ProN W3"/>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698F827-CB08-4B48-86E8-B98EF1C4877A}"/>
              </a:ext>
            </a:extLst>
          </p:cNvPr>
          <p:cNvSpPr/>
          <p:nvPr/>
        </p:nvSpPr>
        <p:spPr>
          <a:xfrm>
            <a:off x="0" y="0"/>
            <a:ext cx="24384000" cy="13716000"/>
          </a:xfrm>
          <a:prstGeom prst="rect">
            <a:avLst/>
          </a:prstGeom>
          <a:solidFill>
            <a:srgbClr val="FFC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5" name="四角形: 角を丸くする 4">
            <a:extLst>
              <a:ext uri="{FF2B5EF4-FFF2-40B4-BE49-F238E27FC236}">
                <a16:creationId xmlns:a16="http://schemas.microsoft.com/office/drawing/2014/main" id="{98E7B07B-0B35-491C-B154-20819B98916F}"/>
              </a:ext>
            </a:extLst>
          </p:cNvPr>
          <p:cNvSpPr/>
          <p:nvPr/>
        </p:nvSpPr>
        <p:spPr>
          <a:xfrm>
            <a:off x="576943" y="718457"/>
            <a:ext cx="23230114" cy="12257314"/>
          </a:xfrm>
          <a:prstGeom prst="roundRect">
            <a:avLst>
              <a:gd name="adj" fmla="val 2280"/>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17" name="テキスト ボックス 16">
            <a:extLst>
              <a:ext uri="{FF2B5EF4-FFF2-40B4-BE49-F238E27FC236}">
                <a16:creationId xmlns:a16="http://schemas.microsoft.com/office/drawing/2014/main" id="{BA3C911B-3216-4560-8E07-4636B66FDA37}"/>
              </a:ext>
            </a:extLst>
          </p:cNvPr>
          <p:cNvSpPr txBox="1"/>
          <p:nvPr/>
        </p:nvSpPr>
        <p:spPr>
          <a:xfrm>
            <a:off x="9274629" y="6104884"/>
            <a:ext cx="6313714"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ja-JP" altLang="en-US" sz="5400" dirty="0">
                <a:solidFill>
                  <a:schemeClr val="bg1"/>
                </a:solidFill>
              </a:rPr>
              <a:t>業界企業研究シート</a:t>
            </a:r>
          </a:p>
        </p:txBody>
      </p:sp>
      <p:pic>
        <p:nvPicPr>
          <p:cNvPr id="8" name="図 7">
            <a:extLst>
              <a:ext uri="{FF2B5EF4-FFF2-40B4-BE49-F238E27FC236}">
                <a16:creationId xmlns:a16="http://schemas.microsoft.com/office/drawing/2014/main" id="{6B9A6673-623A-475C-A26C-95B04FC69B63}"/>
              </a:ext>
            </a:extLst>
          </p:cNvPr>
          <p:cNvPicPr>
            <a:picLocks noChangeAspect="1"/>
          </p:cNvPicPr>
          <p:nvPr/>
        </p:nvPicPr>
        <p:blipFill>
          <a:blip r:embed="rId2"/>
          <a:stretch>
            <a:fillRect/>
          </a:stretch>
        </p:blipFill>
        <p:spPr>
          <a:xfrm>
            <a:off x="7119024" y="7437462"/>
            <a:ext cx="9283264" cy="5538310"/>
          </a:xfrm>
          <a:prstGeom prst="rect">
            <a:avLst/>
          </a:prstGeom>
        </p:spPr>
      </p:pic>
      <p:sp>
        <p:nvSpPr>
          <p:cNvPr id="13" name="四角形: 角を丸くする 12">
            <a:extLst>
              <a:ext uri="{FF2B5EF4-FFF2-40B4-BE49-F238E27FC236}">
                <a16:creationId xmlns:a16="http://schemas.microsoft.com/office/drawing/2014/main" id="{8B975D17-41A3-D313-02AC-38EAC3489540}"/>
              </a:ext>
            </a:extLst>
          </p:cNvPr>
          <p:cNvSpPr/>
          <p:nvPr/>
        </p:nvSpPr>
        <p:spPr>
          <a:xfrm>
            <a:off x="6582405" y="2980443"/>
            <a:ext cx="11219189" cy="1911343"/>
          </a:xfrm>
          <a:prstGeom prst="roundRect">
            <a:avLst/>
          </a:prstGeom>
          <a:solidFill>
            <a:srgbClr val="FFC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15" name="テキスト ボックス 14">
            <a:extLst>
              <a:ext uri="{FF2B5EF4-FFF2-40B4-BE49-F238E27FC236}">
                <a16:creationId xmlns:a16="http://schemas.microsoft.com/office/drawing/2014/main" id="{8EB315E1-D597-3A68-7CE5-D3091AE05162}"/>
              </a:ext>
            </a:extLst>
          </p:cNvPr>
          <p:cNvSpPr txBox="1"/>
          <p:nvPr/>
        </p:nvSpPr>
        <p:spPr>
          <a:xfrm>
            <a:off x="7456159" y="3330820"/>
            <a:ext cx="9471681"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ja-JP" altLang="en-US" sz="7200" dirty="0">
                <a:solidFill>
                  <a:schemeClr val="bg1"/>
                </a:solidFill>
              </a:rPr>
              <a:t>業界・企業研究シート</a:t>
            </a:r>
          </a:p>
        </p:txBody>
      </p:sp>
      <p:sp>
        <p:nvSpPr>
          <p:cNvPr id="18" name="テキスト ボックス 17">
            <a:extLst>
              <a:ext uri="{FF2B5EF4-FFF2-40B4-BE49-F238E27FC236}">
                <a16:creationId xmlns:a16="http://schemas.microsoft.com/office/drawing/2014/main" id="{0764E63D-FE01-452D-41A2-E8E90B92B387}"/>
              </a:ext>
            </a:extLst>
          </p:cNvPr>
          <p:cNvSpPr txBox="1"/>
          <p:nvPr/>
        </p:nvSpPr>
        <p:spPr>
          <a:xfrm>
            <a:off x="7913919" y="5355079"/>
            <a:ext cx="8420575"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ja-JP" altLang="en-US" sz="3000" b="0" i="0" u="none" strike="noStrike" cap="none" spc="0" normalizeH="0" baseline="0" dirty="0">
                <a:ln>
                  <a:noFill/>
                </a:ln>
                <a:solidFill>
                  <a:srgbClr val="000000"/>
                </a:solidFill>
                <a:effectLst/>
                <a:uFillTx/>
                <a:latin typeface="ヒラギノ角ゴ ProN W6"/>
                <a:ea typeface="ヒラギノ角ゴ ProN W6"/>
                <a:cs typeface="ヒラギノ角ゴ ProN W6"/>
                <a:sym typeface="ヒラギノ角ゴ ProN W6"/>
              </a:rPr>
              <a:t>監修：株式会社</a:t>
            </a:r>
            <a:r>
              <a:rPr kumimoji="0" lang="en-US" altLang="ja-JP" sz="3000" b="0" i="0" u="none" strike="noStrike" cap="none" spc="0" normalizeH="0" baseline="0" dirty="0" err="1">
                <a:ln>
                  <a:noFill/>
                </a:ln>
                <a:solidFill>
                  <a:srgbClr val="000000"/>
                </a:solidFill>
                <a:effectLst/>
                <a:uFillTx/>
                <a:latin typeface="ヒラギノ角ゴ ProN W6"/>
                <a:ea typeface="ヒラギノ角ゴ ProN W6"/>
                <a:cs typeface="ヒラギノ角ゴ ProN W6"/>
                <a:sym typeface="ヒラギノ角ゴ ProN W6"/>
              </a:rPr>
              <a:t>Strobolights</a:t>
            </a:r>
            <a:r>
              <a:rPr kumimoji="0" lang="ja-JP" altLang="en-US" sz="3000" b="0" i="0" u="none" strike="noStrike" cap="none" spc="0" normalizeH="0" baseline="0" dirty="0">
                <a:ln>
                  <a:noFill/>
                </a:ln>
                <a:solidFill>
                  <a:srgbClr val="000000"/>
                </a:solidFill>
                <a:effectLst/>
                <a:uFillTx/>
                <a:latin typeface="ヒラギノ角ゴ ProN W6"/>
                <a:ea typeface="ヒラギノ角ゴ ProN W6"/>
                <a:cs typeface="ヒラギノ角ゴ ProN W6"/>
                <a:sym typeface="ヒラギノ角ゴ ProN W6"/>
              </a:rPr>
              <a:t>　羽田啓一郎先生</a:t>
            </a:r>
          </a:p>
        </p:txBody>
      </p:sp>
      <p:pic>
        <p:nvPicPr>
          <p:cNvPr id="3" name="図 2" descr="挿絵, 抽象 が含まれている画像&#10;&#10;自動的に生成された説明">
            <a:extLst>
              <a:ext uri="{FF2B5EF4-FFF2-40B4-BE49-F238E27FC236}">
                <a16:creationId xmlns:a16="http://schemas.microsoft.com/office/drawing/2014/main" id="{258FE6EF-7FA9-2C2C-381E-FA0CE1634A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59185" y="1025078"/>
            <a:ext cx="5087945" cy="1056191"/>
          </a:xfrm>
          <a:prstGeom prst="rect">
            <a:avLst/>
          </a:prstGeom>
        </p:spPr>
      </p:pic>
    </p:spTree>
    <p:extLst>
      <p:ext uri="{BB962C8B-B14F-4D97-AF65-F5344CB8AC3E}">
        <p14:creationId xmlns:p14="http://schemas.microsoft.com/office/powerpoint/2010/main" val="359075662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4921689-390E-4544-9360-F4AF1F43BBA5}"/>
              </a:ext>
            </a:extLst>
          </p:cNvPr>
          <p:cNvSpPr/>
          <p:nvPr/>
        </p:nvSpPr>
        <p:spPr>
          <a:xfrm>
            <a:off x="0" y="0"/>
            <a:ext cx="24384000" cy="13716000"/>
          </a:xfrm>
          <a:prstGeom prst="rect">
            <a:avLst/>
          </a:prstGeom>
          <a:solidFill>
            <a:srgbClr val="FFC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9" name="四角形: 角を丸くする 8">
            <a:extLst>
              <a:ext uri="{FF2B5EF4-FFF2-40B4-BE49-F238E27FC236}">
                <a16:creationId xmlns:a16="http://schemas.microsoft.com/office/drawing/2014/main" id="{AA8ED18D-0BBD-4818-A7F8-8C1A52BFEDA0}"/>
              </a:ext>
            </a:extLst>
          </p:cNvPr>
          <p:cNvSpPr/>
          <p:nvPr/>
        </p:nvSpPr>
        <p:spPr>
          <a:xfrm>
            <a:off x="423015" y="544288"/>
            <a:ext cx="23384042" cy="12758057"/>
          </a:xfrm>
          <a:prstGeom prst="roundRect">
            <a:avLst>
              <a:gd name="adj" fmla="val 2280"/>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graphicFrame>
        <p:nvGraphicFramePr>
          <p:cNvPr id="377" name="表1"/>
          <p:cNvGraphicFramePr/>
          <p:nvPr>
            <p:extLst>
              <p:ext uri="{D42A27DB-BD31-4B8C-83A1-F6EECF244321}">
                <p14:modId xmlns:p14="http://schemas.microsoft.com/office/powerpoint/2010/main" val="1838550228"/>
              </p:ext>
            </p:extLst>
          </p:nvPr>
        </p:nvGraphicFramePr>
        <p:xfrm>
          <a:off x="1148600" y="2418286"/>
          <a:ext cx="22086796" cy="9692462"/>
        </p:xfrm>
        <a:graphic>
          <a:graphicData uri="http://schemas.openxmlformats.org/drawingml/2006/table">
            <a:tbl>
              <a:tblPr firstRow="1" firstCol="1">
                <a:tableStyleId>{4C3C2611-4C71-4FC5-86AE-919BDF0F9419}</a:tableStyleId>
              </a:tblPr>
              <a:tblGrid>
                <a:gridCol w="2759880">
                  <a:extLst>
                    <a:ext uri="{9D8B030D-6E8A-4147-A177-3AD203B41FA5}">
                      <a16:colId xmlns:a16="http://schemas.microsoft.com/office/drawing/2014/main" val="20000"/>
                    </a:ext>
                  </a:extLst>
                </a:gridCol>
                <a:gridCol w="4172779">
                  <a:extLst>
                    <a:ext uri="{9D8B030D-6E8A-4147-A177-3AD203B41FA5}">
                      <a16:colId xmlns:a16="http://schemas.microsoft.com/office/drawing/2014/main" val="20001"/>
                    </a:ext>
                  </a:extLst>
                </a:gridCol>
                <a:gridCol w="4146795">
                  <a:extLst>
                    <a:ext uri="{9D8B030D-6E8A-4147-A177-3AD203B41FA5}">
                      <a16:colId xmlns:a16="http://schemas.microsoft.com/office/drawing/2014/main" val="20002"/>
                    </a:ext>
                  </a:extLst>
                </a:gridCol>
                <a:gridCol w="5013084">
                  <a:extLst>
                    <a:ext uri="{9D8B030D-6E8A-4147-A177-3AD203B41FA5}">
                      <a16:colId xmlns:a16="http://schemas.microsoft.com/office/drawing/2014/main" val="20003"/>
                    </a:ext>
                  </a:extLst>
                </a:gridCol>
                <a:gridCol w="5994258">
                  <a:extLst>
                    <a:ext uri="{9D8B030D-6E8A-4147-A177-3AD203B41FA5}">
                      <a16:colId xmlns:a16="http://schemas.microsoft.com/office/drawing/2014/main" val="20004"/>
                    </a:ext>
                  </a:extLst>
                </a:gridCol>
              </a:tblGrid>
              <a:tr h="1151777">
                <a:tc>
                  <a:txBody>
                    <a:bodyPr/>
                    <a:lstStyle/>
                    <a:p>
                      <a:pPr defTabSz="914400">
                        <a:defRPr sz="1800" b="0">
                          <a:solidFill>
                            <a:srgbClr val="000000"/>
                          </a:solidFill>
                        </a:defRPr>
                      </a:pPr>
                      <a:r>
                        <a:rPr sz="3200" dirty="0" err="1">
                          <a:solidFill>
                            <a:srgbClr val="FFFFFF"/>
                          </a:solidFill>
                          <a:sym typeface="ヒラギノ角ゴ ProN W6"/>
                        </a:rPr>
                        <a:t>企業名</a:t>
                      </a:r>
                      <a:endParaRPr sz="32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defTabSz="914400">
                        <a:defRPr sz="1800" b="0">
                          <a:solidFill>
                            <a:srgbClr val="000000"/>
                          </a:solidFill>
                        </a:defRPr>
                      </a:pPr>
                      <a:r>
                        <a:rPr sz="2600" dirty="0" err="1">
                          <a:solidFill>
                            <a:srgbClr val="FFFFFF"/>
                          </a:solidFill>
                          <a:sym typeface="ヒラギノ角ゴ ProN W6"/>
                        </a:rPr>
                        <a:t>顧客</a:t>
                      </a:r>
                      <a:r>
                        <a:rPr sz="2600" dirty="0">
                          <a:solidFill>
                            <a:srgbClr val="FFFFFF"/>
                          </a:solidFill>
                          <a:sym typeface="ヒラギノ角ゴ ProN W6"/>
                        </a:rPr>
                        <a:t>
（</a:t>
                      </a:r>
                      <a:r>
                        <a:rPr sz="2600" dirty="0" err="1">
                          <a:solidFill>
                            <a:srgbClr val="FFFFFF"/>
                          </a:solidFill>
                          <a:sym typeface="ヒラギノ角ゴ ProN W6"/>
                        </a:rPr>
                        <a:t>具体的に</a:t>
                      </a:r>
                      <a:r>
                        <a:rPr sz="2600" dirty="0">
                          <a:solidFill>
                            <a:srgbClr val="FFFFFF"/>
                          </a:solidFill>
                          <a:sym typeface="ヒラギノ角ゴ ProN W6"/>
                        </a:rPr>
                        <a:t>）</a:t>
                      </a: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defTabSz="914400">
                        <a:defRPr sz="1800" b="0">
                          <a:solidFill>
                            <a:srgbClr val="000000"/>
                          </a:solidFill>
                        </a:defRPr>
                      </a:pPr>
                      <a:r>
                        <a:rPr sz="2600" dirty="0" err="1">
                          <a:solidFill>
                            <a:srgbClr val="FFFFFF"/>
                          </a:solidFill>
                          <a:sym typeface="ヒラギノ角ゴ ProN W6"/>
                        </a:rPr>
                        <a:t>商材が</a:t>
                      </a:r>
                      <a:r>
                        <a:rPr sz="2600" dirty="0">
                          <a:solidFill>
                            <a:srgbClr val="FFFFFF"/>
                          </a:solidFill>
                          <a:sym typeface="ヒラギノ角ゴ ProN W6"/>
                        </a:rPr>
                        <a:t>
</a:t>
                      </a:r>
                      <a:r>
                        <a:rPr sz="2600" dirty="0" err="1">
                          <a:solidFill>
                            <a:srgbClr val="FFFFFF"/>
                          </a:solidFill>
                          <a:sym typeface="ヒラギノ角ゴ ProN W6"/>
                        </a:rPr>
                        <a:t>提供している価値</a:t>
                      </a:r>
                      <a:endParaRPr sz="26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8602"/>
                    </a:solidFill>
                  </a:tcPr>
                </a:tc>
                <a:tc>
                  <a:txBody>
                    <a:bodyPr/>
                    <a:lstStyle/>
                    <a:p>
                      <a:pPr defTabSz="914400">
                        <a:defRPr sz="1800" b="0">
                          <a:solidFill>
                            <a:srgbClr val="000000"/>
                          </a:solidFill>
                        </a:defRPr>
                      </a:pPr>
                      <a:r>
                        <a:rPr sz="2600" dirty="0" err="1">
                          <a:solidFill>
                            <a:srgbClr val="FFFFFF"/>
                          </a:solidFill>
                          <a:sym typeface="ヒラギノ角ゴ ProN W6"/>
                        </a:rPr>
                        <a:t>興味がある仕事</a:t>
                      </a:r>
                      <a:endParaRPr sz="26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defTabSz="914400">
                        <a:defRPr sz="1800" b="0">
                          <a:solidFill>
                            <a:srgbClr val="000000"/>
                          </a:solidFill>
                        </a:defRPr>
                      </a:pPr>
                      <a:r>
                        <a:rPr sz="2600" dirty="0" err="1">
                          <a:solidFill>
                            <a:srgbClr val="FFFFFF"/>
                          </a:solidFill>
                          <a:sym typeface="ヒラギノ角ゴ ProN W6"/>
                        </a:rPr>
                        <a:t>いいなと思う</a:t>
                      </a:r>
                      <a:r>
                        <a:rPr sz="2600" dirty="0">
                          <a:solidFill>
                            <a:srgbClr val="FFFFFF"/>
                          </a:solidFill>
                          <a:sym typeface="ヒラギノ角ゴ ProN W6"/>
                        </a:rPr>
                        <a:t>
</a:t>
                      </a:r>
                      <a:r>
                        <a:rPr sz="2600" dirty="0" err="1">
                          <a:solidFill>
                            <a:srgbClr val="FFFFFF"/>
                          </a:solidFill>
                          <a:sym typeface="ヒラギノ角ゴ ProN W6"/>
                        </a:rPr>
                        <a:t>ポイント</a:t>
                      </a:r>
                      <a:endParaRPr sz="26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1617477">
                <a:tc>
                  <a:txBody>
                    <a:bodyPr/>
                    <a:lstStyle/>
                    <a:p>
                      <a:pPr defTabSz="914400">
                        <a:defRPr sz="3200" b="0">
                          <a:solidFill>
                            <a:srgbClr val="000000"/>
                          </a:solidFill>
                          <a:sym typeface="ヒラギノ角ゴ ProN W6"/>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30802">
                <a:tc>
                  <a:txBody>
                    <a:bodyPr/>
                    <a:lstStyle/>
                    <a:p>
                      <a:pPr defTabSz="914400">
                        <a:defRPr sz="3200" b="0">
                          <a:sym typeface="ヒラギノ角ゴ ProN W6"/>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30802">
                <a:tc>
                  <a:txBody>
                    <a:bodyPr/>
                    <a:lstStyle/>
                    <a:p>
                      <a:pPr defTabSz="914400">
                        <a:defRPr sz="3200" b="0">
                          <a:sym typeface="ヒラギノ角ゴ ProN W6"/>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730802">
                <a:tc>
                  <a:txBody>
                    <a:bodyPr/>
                    <a:lstStyle/>
                    <a:p>
                      <a:pPr defTabSz="914400">
                        <a:defRPr sz="3200" b="0">
                          <a:sym typeface="ヒラギノ角ゴ ProN W6"/>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730802">
                <a:tc>
                  <a:txBody>
                    <a:bodyPr/>
                    <a:lstStyle/>
                    <a:p>
                      <a:pPr defTabSz="914400">
                        <a:defRPr sz="3200" b="0">
                          <a:sym typeface="ヒラギノ角ゴ ProN W6"/>
                        </a:defRPr>
                      </a:pPr>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79" name="＊まずマイナビでその企業を調べて埋めてみよう。わからないところをEXPOで注意して聞いてみたり、人事に質問してみよう ＊５社分「いいなと思うポイント」を埋めたら共通点がないか探ってみよう。共通点があれば、それが企業を見る軸かもしれない！"/>
          <p:cNvSpPr txBox="1"/>
          <p:nvPr/>
        </p:nvSpPr>
        <p:spPr>
          <a:xfrm>
            <a:off x="3404196" y="12133962"/>
            <a:ext cx="18610863" cy="11897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spAutoFit/>
          </a:bodyPr>
          <a:lstStyle/>
          <a:p>
            <a:pPr algn="l" defTabSz="2438339">
              <a:lnSpc>
                <a:spcPct val="150000"/>
              </a:lnSpc>
              <a:spcBef>
                <a:spcPts val="4500"/>
              </a:spcBef>
            </a:pPr>
            <a:r>
              <a:rPr sz="2400" dirty="0"/>
              <a:t>＊</a:t>
            </a:r>
            <a:r>
              <a:rPr sz="2400" dirty="0" err="1"/>
              <a:t>まずマイナビでその企業を調べて埋めてみよう。わからないところを</a:t>
            </a:r>
            <a:r>
              <a:rPr lang="ja-JP" altLang="en-US" sz="2400" dirty="0"/>
              <a:t>合同説明会</a:t>
            </a:r>
            <a:r>
              <a:rPr sz="2400" dirty="0" err="1"/>
              <a:t>で注意して聞いてみたり、人事に質問してみよう</a:t>
            </a:r>
            <a:r>
              <a:rPr lang="ja-JP" altLang="en-US" sz="2400" dirty="0"/>
              <a:t>。</a:t>
            </a:r>
            <a:br>
              <a:rPr sz="2400" dirty="0"/>
            </a:br>
            <a:r>
              <a:rPr sz="2400" dirty="0"/>
              <a:t>＊５社分「いいなと思うポイント」を埋めたら共通点がないか探ってみよう。共通点があれば、それが企業を見る軸かもしれない！</a:t>
            </a:r>
          </a:p>
        </p:txBody>
      </p:sp>
      <p:sp>
        <p:nvSpPr>
          <p:cNvPr id="380" name="・興味がある企業５社をこのシートが埋まるように研究してみよう ・興味がある仕事といいなと思うポイントは自分の要素と繋げて考えよう ・複数事業やっている会社は、あなたが興味のある事業について取り上げよう"/>
          <p:cNvSpPr txBox="1"/>
          <p:nvPr/>
        </p:nvSpPr>
        <p:spPr>
          <a:xfrm>
            <a:off x="12298353" y="951127"/>
            <a:ext cx="10916449" cy="12522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71437" tIns="71437" rIns="71437" bIns="71437">
            <a:spAutoFit/>
          </a:bodyPr>
          <a:lstStyle/>
          <a:p>
            <a:pPr algn="l" defTabSz="2438339">
              <a:spcBef>
                <a:spcPts val="4500"/>
              </a:spcBef>
            </a:pPr>
            <a:r>
              <a:rPr sz="2400" dirty="0"/>
              <a:t>・興味がある企業５社をこのシートが埋まるように研究してみよう</a:t>
            </a:r>
            <a:br>
              <a:rPr sz="2400" dirty="0"/>
            </a:br>
            <a:r>
              <a:rPr sz="2400" dirty="0"/>
              <a:t>・</a:t>
            </a:r>
            <a:r>
              <a:rPr sz="2400" dirty="0" err="1"/>
              <a:t>興味がある仕事といいなと思うポイントは自分の要素と繋げて考えよう</a:t>
            </a:r>
            <a:br>
              <a:rPr sz="2400" dirty="0"/>
            </a:br>
            <a:r>
              <a:rPr sz="2400" dirty="0"/>
              <a:t>・</a:t>
            </a:r>
            <a:r>
              <a:rPr sz="2400" dirty="0" err="1"/>
              <a:t>複数事業やっている会社は、あなたが興味のある事業について取り上げよう</a:t>
            </a:r>
            <a:endParaRPr sz="2400" dirty="0"/>
          </a:p>
        </p:txBody>
      </p:sp>
      <p:sp>
        <p:nvSpPr>
          <p:cNvPr id="10" name="四角形: 角を丸くする 9">
            <a:extLst>
              <a:ext uri="{FF2B5EF4-FFF2-40B4-BE49-F238E27FC236}">
                <a16:creationId xmlns:a16="http://schemas.microsoft.com/office/drawing/2014/main" id="{125C8FC6-84B7-42B1-8A3F-3C18F7713E35}"/>
              </a:ext>
            </a:extLst>
          </p:cNvPr>
          <p:cNvSpPr/>
          <p:nvPr/>
        </p:nvSpPr>
        <p:spPr>
          <a:xfrm>
            <a:off x="1081877" y="1039206"/>
            <a:ext cx="10711543" cy="1079681"/>
          </a:xfrm>
          <a:prstGeom prst="roundRect">
            <a:avLst/>
          </a:prstGeom>
          <a:solidFill>
            <a:srgbClr val="FFC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11" name="テキスト ボックス 10">
            <a:extLst>
              <a:ext uri="{FF2B5EF4-FFF2-40B4-BE49-F238E27FC236}">
                <a16:creationId xmlns:a16="http://schemas.microsoft.com/office/drawing/2014/main" id="{A3E4A498-DD40-4530-AF71-DA3661EF7BB9}"/>
              </a:ext>
            </a:extLst>
          </p:cNvPr>
          <p:cNvSpPr txBox="1"/>
          <p:nvPr/>
        </p:nvSpPr>
        <p:spPr>
          <a:xfrm>
            <a:off x="3404196" y="1138077"/>
            <a:ext cx="6307019"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ja-JP" altLang="en-US" sz="5400" dirty="0">
                <a:solidFill>
                  <a:schemeClr val="bg1"/>
                </a:solidFill>
              </a:rPr>
              <a:t>業界企業研究シート</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4921689-390E-4544-9360-F4AF1F43BBA5}"/>
              </a:ext>
            </a:extLst>
          </p:cNvPr>
          <p:cNvSpPr/>
          <p:nvPr/>
        </p:nvSpPr>
        <p:spPr>
          <a:xfrm>
            <a:off x="0" y="0"/>
            <a:ext cx="24384000" cy="13716000"/>
          </a:xfrm>
          <a:prstGeom prst="rect">
            <a:avLst/>
          </a:prstGeom>
          <a:solidFill>
            <a:srgbClr val="FFC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9" name="四角形: 角を丸くする 8">
            <a:extLst>
              <a:ext uri="{FF2B5EF4-FFF2-40B4-BE49-F238E27FC236}">
                <a16:creationId xmlns:a16="http://schemas.microsoft.com/office/drawing/2014/main" id="{AA8ED18D-0BBD-4818-A7F8-8C1A52BFEDA0}"/>
              </a:ext>
            </a:extLst>
          </p:cNvPr>
          <p:cNvSpPr/>
          <p:nvPr/>
        </p:nvSpPr>
        <p:spPr>
          <a:xfrm>
            <a:off x="423015" y="544288"/>
            <a:ext cx="23384042" cy="12758057"/>
          </a:xfrm>
          <a:prstGeom prst="roundRect">
            <a:avLst>
              <a:gd name="adj" fmla="val 2280"/>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graphicFrame>
        <p:nvGraphicFramePr>
          <p:cNvPr id="377" name="表1"/>
          <p:cNvGraphicFramePr/>
          <p:nvPr>
            <p:extLst>
              <p:ext uri="{D42A27DB-BD31-4B8C-83A1-F6EECF244321}">
                <p14:modId xmlns:p14="http://schemas.microsoft.com/office/powerpoint/2010/main" val="2847438290"/>
              </p:ext>
            </p:extLst>
          </p:nvPr>
        </p:nvGraphicFramePr>
        <p:xfrm>
          <a:off x="1148600" y="2418286"/>
          <a:ext cx="22086796" cy="9692462"/>
        </p:xfrm>
        <a:graphic>
          <a:graphicData uri="http://schemas.openxmlformats.org/drawingml/2006/table">
            <a:tbl>
              <a:tblPr firstRow="1" firstCol="1">
                <a:tableStyleId>{4C3C2611-4C71-4FC5-86AE-919BDF0F9419}</a:tableStyleId>
              </a:tblPr>
              <a:tblGrid>
                <a:gridCol w="2759880">
                  <a:extLst>
                    <a:ext uri="{9D8B030D-6E8A-4147-A177-3AD203B41FA5}">
                      <a16:colId xmlns:a16="http://schemas.microsoft.com/office/drawing/2014/main" val="20000"/>
                    </a:ext>
                  </a:extLst>
                </a:gridCol>
                <a:gridCol w="4172779">
                  <a:extLst>
                    <a:ext uri="{9D8B030D-6E8A-4147-A177-3AD203B41FA5}">
                      <a16:colId xmlns:a16="http://schemas.microsoft.com/office/drawing/2014/main" val="20001"/>
                    </a:ext>
                  </a:extLst>
                </a:gridCol>
                <a:gridCol w="4146795">
                  <a:extLst>
                    <a:ext uri="{9D8B030D-6E8A-4147-A177-3AD203B41FA5}">
                      <a16:colId xmlns:a16="http://schemas.microsoft.com/office/drawing/2014/main" val="20002"/>
                    </a:ext>
                  </a:extLst>
                </a:gridCol>
                <a:gridCol w="5013084">
                  <a:extLst>
                    <a:ext uri="{9D8B030D-6E8A-4147-A177-3AD203B41FA5}">
                      <a16:colId xmlns:a16="http://schemas.microsoft.com/office/drawing/2014/main" val="20003"/>
                    </a:ext>
                  </a:extLst>
                </a:gridCol>
                <a:gridCol w="5994258">
                  <a:extLst>
                    <a:ext uri="{9D8B030D-6E8A-4147-A177-3AD203B41FA5}">
                      <a16:colId xmlns:a16="http://schemas.microsoft.com/office/drawing/2014/main" val="20004"/>
                    </a:ext>
                  </a:extLst>
                </a:gridCol>
              </a:tblGrid>
              <a:tr h="1151777">
                <a:tc>
                  <a:txBody>
                    <a:bodyPr/>
                    <a:lstStyle/>
                    <a:p>
                      <a:pPr defTabSz="914400">
                        <a:defRPr sz="1800" b="0">
                          <a:solidFill>
                            <a:srgbClr val="000000"/>
                          </a:solidFill>
                        </a:defRPr>
                      </a:pPr>
                      <a:r>
                        <a:rPr sz="3200" dirty="0" err="1">
                          <a:solidFill>
                            <a:srgbClr val="FFFFFF"/>
                          </a:solidFill>
                          <a:sym typeface="ヒラギノ角ゴ ProN W6"/>
                        </a:rPr>
                        <a:t>企業名</a:t>
                      </a:r>
                      <a:endParaRPr sz="32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defTabSz="914400">
                        <a:defRPr sz="1800" b="0">
                          <a:solidFill>
                            <a:srgbClr val="000000"/>
                          </a:solidFill>
                        </a:defRPr>
                      </a:pPr>
                      <a:r>
                        <a:rPr sz="2600" dirty="0" err="1">
                          <a:solidFill>
                            <a:srgbClr val="FFFFFF"/>
                          </a:solidFill>
                          <a:sym typeface="ヒラギノ角ゴ ProN W6"/>
                        </a:rPr>
                        <a:t>顧客</a:t>
                      </a:r>
                      <a:r>
                        <a:rPr sz="2600" dirty="0">
                          <a:solidFill>
                            <a:srgbClr val="FFFFFF"/>
                          </a:solidFill>
                          <a:sym typeface="ヒラギノ角ゴ ProN W6"/>
                        </a:rPr>
                        <a:t>
（</a:t>
                      </a:r>
                      <a:r>
                        <a:rPr sz="2600" dirty="0" err="1">
                          <a:solidFill>
                            <a:srgbClr val="FFFFFF"/>
                          </a:solidFill>
                          <a:sym typeface="ヒラギノ角ゴ ProN W6"/>
                        </a:rPr>
                        <a:t>具体的に</a:t>
                      </a:r>
                      <a:r>
                        <a:rPr sz="2600" dirty="0">
                          <a:solidFill>
                            <a:srgbClr val="FFFFFF"/>
                          </a:solidFill>
                          <a:sym typeface="ヒラギノ角ゴ ProN W6"/>
                        </a:rPr>
                        <a:t>）</a:t>
                      </a: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defTabSz="914400">
                        <a:defRPr sz="1800" b="0">
                          <a:solidFill>
                            <a:srgbClr val="000000"/>
                          </a:solidFill>
                        </a:defRPr>
                      </a:pPr>
                      <a:r>
                        <a:rPr sz="2600" dirty="0" err="1">
                          <a:solidFill>
                            <a:srgbClr val="FFFFFF"/>
                          </a:solidFill>
                          <a:sym typeface="ヒラギノ角ゴ ProN W6"/>
                        </a:rPr>
                        <a:t>商材が</a:t>
                      </a:r>
                      <a:r>
                        <a:rPr sz="2600" dirty="0">
                          <a:solidFill>
                            <a:srgbClr val="FFFFFF"/>
                          </a:solidFill>
                          <a:sym typeface="ヒラギノ角ゴ ProN W6"/>
                        </a:rPr>
                        <a:t>
</a:t>
                      </a:r>
                      <a:r>
                        <a:rPr sz="2600" dirty="0" err="1">
                          <a:solidFill>
                            <a:srgbClr val="FFFFFF"/>
                          </a:solidFill>
                          <a:sym typeface="ヒラギノ角ゴ ProN W6"/>
                        </a:rPr>
                        <a:t>提供している価値</a:t>
                      </a:r>
                      <a:endParaRPr sz="26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8602"/>
                    </a:solidFill>
                  </a:tcPr>
                </a:tc>
                <a:tc>
                  <a:txBody>
                    <a:bodyPr/>
                    <a:lstStyle/>
                    <a:p>
                      <a:pPr defTabSz="914400">
                        <a:defRPr sz="1800" b="0">
                          <a:solidFill>
                            <a:srgbClr val="000000"/>
                          </a:solidFill>
                        </a:defRPr>
                      </a:pPr>
                      <a:r>
                        <a:rPr sz="2600" dirty="0" err="1">
                          <a:solidFill>
                            <a:srgbClr val="FFFFFF"/>
                          </a:solidFill>
                          <a:sym typeface="ヒラギノ角ゴ ProN W6"/>
                        </a:rPr>
                        <a:t>興味がある仕事</a:t>
                      </a:r>
                      <a:endParaRPr sz="26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defTabSz="914400">
                        <a:defRPr sz="1800" b="0">
                          <a:solidFill>
                            <a:srgbClr val="000000"/>
                          </a:solidFill>
                        </a:defRPr>
                      </a:pPr>
                      <a:r>
                        <a:rPr sz="2600" dirty="0" err="1">
                          <a:solidFill>
                            <a:srgbClr val="FFFFFF"/>
                          </a:solidFill>
                          <a:sym typeface="ヒラギノ角ゴ ProN W6"/>
                        </a:rPr>
                        <a:t>いいなと思う</a:t>
                      </a:r>
                      <a:r>
                        <a:rPr sz="2600" dirty="0">
                          <a:solidFill>
                            <a:srgbClr val="FFFFFF"/>
                          </a:solidFill>
                          <a:sym typeface="ヒラギノ角ゴ ProN W6"/>
                        </a:rPr>
                        <a:t>
</a:t>
                      </a:r>
                      <a:r>
                        <a:rPr sz="2600" dirty="0" err="1">
                          <a:solidFill>
                            <a:srgbClr val="FFFFFF"/>
                          </a:solidFill>
                          <a:sym typeface="ヒラギノ角ゴ ProN W6"/>
                        </a:rPr>
                        <a:t>ポイント</a:t>
                      </a:r>
                      <a:endParaRPr sz="2600" dirty="0">
                        <a:solidFill>
                          <a:srgbClr val="FFFFFF"/>
                        </a:solidFill>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1617477">
                <a:tc>
                  <a:txBody>
                    <a:bodyPr/>
                    <a:lstStyle/>
                    <a:p>
                      <a:pPr defTabSz="914400">
                        <a:defRPr sz="1800" b="0">
                          <a:solidFill>
                            <a:srgbClr val="000000"/>
                          </a:solidFill>
                        </a:defRPr>
                      </a:pPr>
                      <a:r>
                        <a:rPr sz="3200" dirty="0" err="1">
                          <a:sym typeface="ヒラギノ角ゴ ProN W6"/>
                        </a:rPr>
                        <a:t>マイナビ</a:t>
                      </a:r>
                      <a:endParaRPr sz="3200" dirty="0">
                        <a:sym typeface="ヒラギノ角ゴ ProN W6"/>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1800"/>
                      </a:pPr>
                      <a:r>
                        <a:rPr sz="2000" dirty="0" err="1">
                          <a:sym typeface="ヒラギノ角ゴ ProN W3"/>
                        </a:rPr>
                        <a:t>企業の新卒採用担当者</a:t>
                      </a:r>
                      <a:r>
                        <a:rPr sz="2000" dirty="0">
                          <a:sym typeface="ヒラギノ角ゴ ProN W3"/>
                        </a:rPr>
                        <a:t>
（</a:t>
                      </a:r>
                      <a:r>
                        <a:rPr sz="2000" dirty="0" err="1">
                          <a:sym typeface="ヒラギノ角ゴ ProN W3"/>
                        </a:rPr>
                        <a:t>企業規模問わず</a:t>
                      </a:r>
                      <a:r>
                        <a:rPr sz="2000" dirty="0">
                          <a:sym typeface="ヒラギノ角ゴ ProN W3"/>
                        </a:rPr>
                        <a:t>）</a:t>
                      </a: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1800"/>
                      </a:pPr>
                      <a:r>
                        <a:rPr sz="2000" dirty="0" err="1">
                          <a:sym typeface="ヒラギノ角ゴ ProN W3"/>
                        </a:rPr>
                        <a:t>日本全国の大勢の就活生が</a:t>
                      </a:r>
                      <a:r>
                        <a:rPr sz="2000" dirty="0">
                          <a:sym typeface="ヒラギノ角ゴ ProN W3"/>
                        </a:rPr>
                        <a:t>
</a:t>
                      </a:r>
                      <a:r>
                        <a:rPr sz="2000" dirty="0" err="1">
                          <a:sym typeface="ヒラギノ角ゴ ProN W3"/>
                        </a:rPr>
                        <a:t>集まるWebサイトやイベント</a:t>
                      </a:r>
                      <a:r>
                        <a:rPr sz="2000" dirty="0">
                          <a:sym typeface="ヒラギノ角ゴ ProN W3"/>
                        </a:rPr>
                        <a:t>
</a:t>
                      </a:r>
                      <a:r>
                        <a:rPr sz="2000" dirty="0" err="1">
                          <a:sym typeface="ヒラギノ角ゴ ProN W3"/>
                        </a:rPr>
                        <a:t>で採用募集広告ができる</a:t>
                      </a:r>
                      <a:endParaRPr sz="2000" dirty="0">
                        <a:sym typeface="ヒラギノ角ゴ ProN W3"/>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1800"/>
                      </a:pPr>
                      <a:r>
                        <a:rPr sz="2000" dirty="0" err="1">
                          <a:sym typeface="ヒラギノ角ゴ ProN W3"/>
                        </a:rPr>
                        <a:t>法人営業</a:t>
                      </a:r>
                      <a:r>
                        <a:rPr sz="2000" dirty="0">
                          <a:sym typeface="ヒラギノ角ゴ ProN W3"/>
                        </a:rPr>
                        <a:t>。
</a:t>
                      </a:r>
                      <a:r>
                        <a:rPr sz="2000" dirty="0" err="1">
                          <a:sym typeface="ヒラギノ角ゴ ProN W3"/>
                        </a:rPr>
                        <a:t>企業の課題解決に向けて伴走することは</a:t>
                      </a:r>
                      <a:r>
                        <a:rPr sz="2000" dirty="0">
                          <a:sym typeface="ヒラギノ角ゴ ProN W3"/>
                        </a:rPr>
                        <a:t>
</a:t>
                      </a:r>
                      <a:r>
                        <a:rPr sz="2000" dirty="0" err="1">
                          <a:sym typeface="ヒラギノ角ゴ ProN W3"/>
                        </a:rPr>
                        <a:t>家庭教師のバイトに通じるものがある</a:t>
                      </a:r>
                      <a:endParaRPr sz="2000" dirty="0">
                        <a:sym typeface="ヒラギノ角ゴ ProN W3"/>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1800"/>
                      </a:pPr>
                      <a:r>
                        <a:rPr sz="2000" dirty="0">
                          <a:sym typeface="ヒラギノ角ゴ ProN W3"/>
                        </a:rPr>
                        <a:t>1社で複数の事業をやっていて社内異動もある所。
</a:t>
                      </a:r>
                      <a:r>
                        <a:rPr sz="2000" dirty="0" err="1">
                          <a:sym typeface="ヒラギノ角ゴ ProN W3"/>
                        </a:rPr>
                        <a:t>飽きっぽく、色々な仕事をしてみたい自分にとって魅力的</a:t>
                      </a:r>
                      <a:endParaRPr sz="2000" dirty="0">
                        <a:sym typeface="ヒラギノ角ゴ ProN W3"/>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30802">
                <a:tc>
                  <a:txBody>
                    <a:bodyPr/>
                    <a:lstStyle/>
                    <a:p>
                      <a:pPr defTabSz="914400">
                        <a:defRPr sz="3200" b="0">
                          <a:sym typeface="ヒラギノ角ゴ ProN W6"/>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30802">
                <a:tc>
                  <a:txBody>
                    <a:bodyPr/>
                    <a:lstStyle/>
                    <a:p>
                      <a:pPr defTabSz="914400">
                        <a:defRPr sz="3200" b="0">
                          <a:sym typeface="ヒラギノ角ゴ ProN W6"/>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730802">
                <a:tc>
                  <a:txBody>
                    <a:bodyPr/>
                    <a:lstStyle/>
                    <a:p>
                      <a:pPr defTabSz="914400">
                        <a:defRPr sz="3200" b="0">
                          <a:sym typeface="ヒラギノ角ゴ ProN W6"/>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730802">
                <a:tc>
                  <a:txBody>
                    <a:bodyPr/>
                    <a:lstStyle/>
                    <a:p>
                      <a:pPr defTabSz="914400">
                        <a:defRPr sz="3200" b="0">
                          <a:sym typeface="ヒラギノ角ゴ ProN W6"/>
                        </a:defRPr>
                      </a:pPr>
                      <a:endParaRPr/>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5D5"/>
                    </a:solidFill>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914400">
                        <a:defRPr sz="3200">
                          <a:sym typeface="ヒラギノ角ゴ ProN W3"/>
                        </a:defRPr>
                      </a:pPr>
                      <a:endParaRPr dirty="0"/>
                    </a:p>
                  </a:txBody>
                  <a:tcPr marL="50800" marR="50800" marT="50800" marB="50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79" name="＊まずマイナビでその企業を調べて埋めてみよう。わからないところをEXPOで注意して聞いてみたり、人事に質問してみよう ＊５社分「いいなと思うポイント」を埋めたら共通点がないか探ってみよう。共通点があれば、それが企業を見る軸かもしれない！"/>
          <p:cNvSpPr txBox="1"/>
          <p:nvPr/>
        </p:nvSpPr>
        <p:spPr>
          <a:xfrm>
            <a:off x="3404196" y="12133962"/>
            <a:ext cx="18610863" cy="11897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1437" tIns="71437" rIns="71437" bIns="71437">
            <a:spAutoFit/>
          </a:bodyPr>
          <a:lstStyle/>
          <a:p>
            <a:pPr algn="l" defTabSz="2438339">
              <a:lnSpc>
                <a:spcPct val="150000"/>
              </a:lnSpc>
              <a:spcBef>
                <a:spcPts val="4500"/>
              </a:spcBef>
            </a:pPr>
            <a:r>
              <a:rPr sz="2400" dirty="0"/>
              <a:t>＊</a:t>
            </a:r>
            <a:r>
              <a:rPr sz="2400" dirty="0" err="1"/>
              <a:t>まずマイナビでその企業を調べて埋めてみよう。わからないところを</a:t>
            </a:r>
            <a:r>
              <a:rPr lang="ja-JP" altLang="en-US" sz="2400" dirty="0"/>
              <a:t>合同説明会</a:t>
            </a:r>
            <a:r>
              <a:rPr sz="2400" dirty="0" err="1"/>
              <a:t>で注意して聞いてみたり、人事に質問してみよう</a:t>
            </a:r>
            <a:r>
              <a:rPr lang="ja-JP" altLang="en-US" sz="2400" dirty="0"/>
              <a:t>。</a:t>
            </a:r>
            <a:br>
              <a:rPr sz="2400" dirty="0"/>
            </a:br>
            <a:r>
              <a:rPr sz="2400" dirty="0"/>
              <a:t>＊５社分「いいなと思うポイント」を埋めたら共通点がないか探ってみよう。共通点があれば、それが企業を見る軸かもしれない！</a:t>
            </a:r>
          </a:p>
        </p:txBody>
      </p:sp>
      <p:sp>
        <p:nvSpPr>
          <p:cNvPr id="380" name="・興味がある企業５社をこのシートが埋まるように研究してみよう ・興味がある仕事といいなと思うポイントは自分の要素と繋げて考えよう ・複数事業やっている会社は、あなたが興味のある事業について取り上げよう"/>
          <p:cNvSpPr txBox="1"/>
          <p:nvPr/>
        </p:nvSpPr>
        <p:spPr>
          <a:xfrm>
            <a:off x="12298353" y="951127"/>
            <a:ext cx="10916449" cy="12522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1437" tIns="71437" rIns="71437" bIns="71437">
            <a:spAutoFit/>
          </a:bodyPr>
          <a:lstStyle/>
          <a:p>
            <a:pPr algn="l" defTabSz="2438339">
              <a:spcBef>
                <a:spcPts val="4500"/>
              </a:spcBef>
            </a:pPr>
            <a:r>
              <a:rPr sz="2400" dirty="0"/>
              <a:t>・興味がある企業５社をこのシートが埋まるように研究してみよう</a:t>
            </a:r>
            <a:br>
              <a:rPr sz="2400" dirty="0"/>
            </a:br>
            <a:r>
              <a:rPr sz="2400" dirty="0"/>
              <a:t>・</a:t>
            </a:r>
            <a:r>
              <a:rPr sz="2400" dirty="0" err="1"/>
              <a:t>興味がある仕事といいなと思うポイントは自分の要素と繋げて考えよう</a:t>
            </a:r>
            <a:br>
              <a:rPr sz="2400" dirty="0"/>
            </a:br>
            <a:r>
              <a:rPr sz="2400" dirty="0"/>
              <a:t>・</a:t>
            </a:r>
            <a:r>
              <a:rPr sz="2400" dirty="0" err="1"/>
              <a:t>複数事業やっている会社は、あなたが興味のある事業について取り上げよう</a:t>
            </a:r>
            <a:endParaRPr sz="2400" dirty="0"/>
          </a:p>
        </p:txBody>
      </p:sp>
      <p:sp>
        <p:nvSpPr>
          <p:cNvPr id="10" name="四角形: 角を丸くする 9">
            <a:extLst>
              <a:ext uri="{FF2B5EF4-FFF2-40B4-BE49-F238E27FC236}">
                <a16:creationId xmlns:a16="http://schemas.microsoft.com/office/drawing/2014/main" id="{125C8FC6-84B7-42B1-8A3F-3C18F7713E35}"/>
              </a:ext>
            </a:extLst>
          </p:cNvPr>
          <p:cNvSpPr/>
          <p:nvPr/>
        </p:nvSpPr>
        <p:spPr>
          <a:xfrm>
            <a:off x="1081877" y="1039206"/>
            <a:ext cx="10711543" cy="1079681"/>
          </a:xfrm>
          <a:prstGeom prst="roundRect">
            <a:avLst/>
          </a:prstGeom>
          <a:solidFill>
            <a:srgbClr val="FFC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ja-JP" altLang="en-US" sz="32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11" name="テキスト ボックス 10">
            <a:extLst>
              <a:ext uri="{FF2B5EF4-FFF2-40B4-BE49-F238E27FC236}">
                <a16:creationId xmlns:a16="http://schemas.microsoft.com/office/drawing/2014/main" id="{A3E4A498-DD40-4530-AF71-DA3661EF7BB9}"/>
              </a:ext>
            </a:extLst>
          </p:cNvPr>
          <p:cNvSpPr txBox="1"/>
          <p:nvPr/>
        </p:nvSpPr>
        <p:spPr>
          <a:xfrm>
            <a:off x="3694448" y="1138077"/>
            <a:ext cx="5486400"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ja-JP" altLang="en-US" sz="5400" dirty="0">
                <a:solidFill>
                  <a:schemeClr val="bg1"/>
                </a:solidFill>
              </a:rPr>
              <a:t>記入例</a:t>
            </a:r>
          </a:p>
        </p:txBody>
      </p:sp>
    </p:spTree>
    <p:extLst>
      <p:ext uri="{BB962C8B-B14F-4D97-AF65-F5344CB8AC3E}">
        <p14:creationId xmlns:p14="http://schemas.microsoft.com/office/powerpoint/2010/main" val="2815490739"/>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70</TotalTime>
  <Words>144</Words>
  <Application>Microsoft Office PowerPoint</Application>
  <PresentationFormat>ユーザー設定</PresentationFormat>
  <Paragraphs>24</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Helvetica Neue Light</vt:lpstr>
      <vt:lpstr>ヒラギノ角ゴ ProN W3</vt:lpstr>
      <vt:lpstr>ヒラギノ角ゴ ProN W6</vt:lpstr>
      <vt:lpstr>Calibri</vt:lpstr>
      <vt:lpstr>White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遠藤 夏美</dc:creator>
  <cp:lastModifiedBy>遠藤 夏美</cp:lastModifiedBy>
  <cp:revision>10</cp:revision>
  <dcterms:modified xsi:type="dcterms:W3CDTF">2024-07-26T00:14:34Z</dcterms:modified>
</cp:coreProperties>
</file>